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2"/>
  </p:notesMasterIdLst>
  <p:sldIdLst>
    <p:sldId id="256" r:id="rId2"/>
    <p:sldId id="257" r:id="rId3"/>
    <p:sldId id="296" r:id="rId4"/>
    <p:sldId id="298" r:id="rId5"/>
    <p:sldId id="258" r:id="rId6"/>
    <p:sldId id="259" r:id="rId7"/>
    <p:sldId id="260" r:id="rId8"/>
    <p:sldId id="261" r:id="rId9"/>
    <p:sldId id="262" r:id="rId10"/>
    <p:sldId id="267" r:id="rId11"/>
    <p:sldId id="313" r:id="rId12"/>
    <p:sldId id="314" r:id="rId13"/>
    <p:sldId id="312" r:id="rId14"/>
    <p:sldId id="301" r:id="rId15"/>
    <p:sldId id="302" r:id="rId16"/>
    <p:sldId id="303" r:id="rId17"/>
    <p:sldId id="304" r:id="rId18"/>
    <p:sldId id="305" r:id="rId19"/>
    <p:sldId id="306" r:id="rId20"/>
    <p:sldId id="307" r:id="rId21"/>
    <p:sldId id="308" r:id="rId22"/>
    <p:sldId id="309" r:id="rId23"/>
    <p:sldId id="310" r:id="rId24"/>
    <p:sldId id="281" r:id="rId25"/>
    <p:sldId id="282" r:id="rId26"/>
    <p:sldId id="283" r:id="rId27"/>
    <p:sldId id="315" r:id="rId28"/>
    <p:sldId id="284" r:id="rId29"/>
    <p:sldId id="285" r:id="rId30"/>
    <p:sldId id="286" r:id="rId31"/>
    <p:sldId id="287" r:id="rId32"/>
    <p:sldId id="288" r:id="rId33"/>
    <p:sldId id="289" r:id="rId34"/>
    <p:sldId id="290" r:id="rId35"/>
    <p:sldId id="299" r:id="rId36"/>
    <p:sldId id="292" r:id="rId37"/>
    <p:sldId id="293" r:id="rId38"/>
    <p:sldId id="294" r:id="rId39"/>
    <p:sldId id="295" r:id="rId40"/>
    <p:sldId id="317" r:id="rId41"/>
  </p:sldIdLst>
  <p:sldSz cx="9144000" cy="6858000" type="screen4x3"/>
  <p:notesSz cx="6950075" cy="9167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29" autoAdjust="0"/>
  </p:normalViewPr>
  <p:slideViewPr>
    <p:cSldViewPr>
      <p:cViewPr>
        <p:scale>
          <a:sx n="77" d="100"/>
          <a:sy n="77" d="100"/>
        </p:scale>
        <p:origin x="-942"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E3DCF8-887F-4A8F-A818-74CE47D1382E}" type="doc">
      <dgm:prSet loTypeId="urn:microsoft.com/office/officeart/2005/8/layout/matrix3" loCatId="matrix" qsTypeId="urn:microsoft.com/office/officeart/2005/8/quickstyle/simple3" qsCatId="simple" csTypeId="urn:microsoft.com/office/officeart/2005/8/colors/accent1_2" csCatId="accent1" phldr="1"/>
      <dgm:spPr/>
      <dgm:t>
        <a:bodyPr/>
        <a:lstStyle/>
        <a:p>
          <a:endParaRPr lang="en-US"/>
        </a:p>
      </dgm:t>
    </dgm:pt>
    <dgm:pt modelId="{823DA6E3-563C-4F28-BE1C-8275E4C761CF}">
      <dgm:prSet/>
      <dgm:spPr/>
      <dgm:t>
        <a:bodyPr/>
        <a:lstStyle/>
        <a:p>
          <a:pPr rtl="0"/>
          <a:r>
            <a:rPr lang="en-US" baseline="0" smtClean="0"/>
            <a:t>Human Being</a:t>
          </a:r>
          <a:endParaRPr lang="en-US"/>
        </a:p>
      </dgm:t>
    </dgm:pt>
    <dgm:pt modelId="{5478BB45-112B-479D-B5A9-8FFD233905DE}" type="parTrans" cxnId="{41A9C27B-6CF9-4CA0-8AA6-2206C9F38101}">
      <dgm:prSet/>
      <dgm:spPr/>
      <dgm:t>
        <a:bodyPr/>
        <a:lstStyle/>
        <a:p>
          <a:endParaRPr lang="en-US"/>
        </a:p>
      </dgm:t>
    </dgm:pt>
    <dgm:pt modelId="{443A8D29-F0AC-45EE-BA60-33FC2C93E637}" type="sibTrans" cxnId="{41A9C27B-6CF9-4CA0-8AA6-2206C9F38101}">
      <dgm:prSet/>
      <dgm:spPr/>
      <dgm:t>
        <a:bodyPr/>
        <a:lstStyle/>
        <a:p>
          <a:endParaRPr lang="en-US"/>
        </a:p>
      </dgm:t>
    </dgm:pt>
    <dgm:pt modelId="{32732DBD-75D2-49B9-BA8A-3D9AD5052041}">
      <dgm:prSet/>
      <dgm:spPr/>
      <dgm:t>
        <a:bodyPr/>
        <a:lstStyle/>
        <a:p>
          <a:pPr rtl="0"/>
          <a:r>
            <a:rPr lang="en-US" baseline="0" smtClean="0"/>
            <a:t>Valuable, and worthy of care, respect, nurturance, understanding and assistance</a:t>
          </a:r>
          <a:endParaRPr lang="en-US"/>
        </a:p>
      </dgm:t>
    </dgm:pt>
    <dgm:pt modelId="{286A54D4-C48E-4DD7-9982-A8A4F5A6821E}" type="parTrans" cxnId="{72FDD40A-3B12-417A-A158-E90756FD5C79}">
      <dgm:prSet/>
      <dgm:spPr/>
      <dgm:t>
        <a:bodyPr/>
        <a:lstStyle/>
        <a:p>
          <a:endParaRPr lang="en-US"/>
        </a:p>
      </dgm:t>
    </dgm:pt>
    <dgm:pt modelId="{7D02A3DF-93BC-47A0-A0A3-595E3403FC32}" type="sibTrans" cxnId="{72FDD40A-3B12-417A-A158-E90756FD5C79}">
      <dgm:prSet/>
      <dgm:spPr/>
      <dgm:t>
        <a:bodyPr/>
        <a:lstStyle/>
        <a:p>
          <a:endParaRPr lang="en-US"/>
        </a:p>
      </dgm:t>
    </dgm:pt>
    <dgm:pt modelId="{5A4F87FA-C7DD-4DEA-83D2-E2B345E912B5}">
      <dgm:prSet/>
      <dgm:spPr/>
      <dgm:t>
        <a:bodyPr/>
        <a:lstStyle/>
        <a:p>
          <a:pPr rtl="0"/>
          <a:r>
            <a:rPr lang="en-US" baseline="0" smtClean="0"/>
            <a:t>Greater than, and different from, the sum of one’s parts</a:t>
          </a:r>
          <a:endParaRPr lang="en-US"/>
        </a:p>
      </dgm:t>
    </dgm:pt>
    <dgm:pt modelId="{A8CED70D-5DA7-47D8-9976-CFC28D8151AD}" type="parTrans" cxnId="{4CF4672B-73B0-4124-AE82-E1D3E7E82D4A}">
      <dgm:prSet/>
      <dgm:spPr/>
      <dgm:t>
        <a:bodyPr/>
        <a:lstStyle/>
        <a:p>
          <a:endParaRPr lang="en-US"/>
        </a:p>
      </dgm:t>
    </dgm:pt>
    <dgm:pt modelId="{2635B011-3D88-4D51-BAB0-413010617F14}" type="sibTrans" cxnId="{4CF4672B-73B0-4124-AE82-E1D3E7E82D4A}">
      <dgm:prSet/>
      <dgm:spPr/>
      <dgm:t>
        <a:bodyPr/>
        <a:lstStyle/>
        <a:p>
          <a:endParaRPr lang="en-US"/>
        </a:p>
      </dgm:t>
    </dgm:pt>
    <dgm:pt modelId="{993D907E-F3B1-42D8-A2C5-3B0AB0BAC0F6}">
      <dgm:prSet/>
      <dgm:spPr/>
      <dgm:t>
        <a:bodyPr/>
        <a:lstStyle/>
        <a:p>
          <a:pPr rtl="0"/>
          <a:r>
            <a:rPr lang="en-US" baseline="0" smtClean="0"/>
            <a:t>Health</a:t>
          </a:r>
          <a:endParaRPr lang="en-US"/>
        </a:p>
      </dgm:t>
    </dgm:pt>
    <dgm:pt modelId="{3B9AF342-864E-495E-B2C4-8554F3F7C831}" type="parTrans" cxnId="{DBE6AC03-17ED-44D5-A5CE-C6F5115A0200}">
      <dgm:prSet/>
      <dgm:spPr/>
      <dgm:t>
        <a:bodyPr/>
        <a:lstStyle/>
        <a:p>
          <a:endParaRPr lang="en-US"/>
        </a:p>
      </dgm:t>
    </dgm:pt>
    <dgm:pt modelId="{D5D6B509-7A55-43A0-AA22-65FA79E5EAB4}" type="sibTrans" cxnId="{DBE6AC03-17ED-44D5-A5CE-C6F5115A0200}">
      <dgm:prSet/>
      <dgm:spPr/>
      <dgm:t>
        <a:bodyPr/>
        <a:lstStyle/>
        <a:p>
          <a:endParaRPr lang="en-US"/>
        </a:p>
      </dgm:t>
    </dgm:pt>
    <dgm:pt modelId="{96BC41E2-3AF0-4494-8164-22CA0A030B88}">
      <dgm:prSet/>
      <dgm:spPr/>
      <dgm:t>
        <a:bodyPr/>
        <a:lstStyle/>
        <a:p>
          <a:pPr rtl="0"/>
          <a:r>
            <a:rPr lang="en-US" baseline="0" smtClean="0"/>
            <a:t>High level of adaptive physical, mental, and social functioning</a:t>
          </a:r>
          <a:endParaRPr lang="en-US"/>
        </a:p>
      </dgm:t>
    </dgm:pt>
    <dgm:pt modelId="{6B7EB703-B580-4898-AE5C-D6B124307222}" type="parTrans" cxnId="{6915A810-4C0F-410A-A88A-FD4206A478A3}">
      <dgm:prSet/>
      <dgm:spPr/>
      <dgm:t>
        <a:bodyPr/>
        <a:lstStyle/>
        <a:p>
          <a:endParaRPr lang="en-US"/>
        </a:p>
      </dgm:t>
    </dgm:pt>
    <dgm:pt modelId="{1C835370-D78F-45EA-A77F-AB731BC303CC}" type="sibTrans" cxnId="{6915A810-4C0F-410A-A88A-FD4206A478A3}">
      <dgm:prSet/>
      <dgm:spPr/>
      <dgm:t>
        <a:bodyPr/>
        <a:lstStyle/>
        <a:p>
          <a:endParaRPr lang="en-US"/>
        </a:p>
      </dgm:t>
    </dgm:pt>
    <dgm:pt modelId="{E7D32330-41CC-452A-86AB-90153B8EFF42}">
      <dgm:prSet/>
      <dgm:spPr/>
      <dgm:t>
        <a:bodyPr/>
        <a:lstStyle/>
        <a:p>
          <a:pPr rtl="0"/>
          <a:r>
            <a:rPr lang="en-US" baseline="0" smtClean="0"/>
            <a:t>Importance of health promotion and illness prevention</a:t>
          </a:r>
          <a:endParaRPr lang="en-US"/>
        </a:p>
      </dgm:t>
    </dgm:pt>
    <dgm:pt modelId="{80CABA6B-50FA-48BB-AD82-07D6EC7CDD6F}" type="parTrans" cxnId="{325549F0-30C9-4530-84F8-01D144E6FD22}">
      <dgm:prSet/>
      <dgm:spPr/>
      <dgm:t>
        <a:bodyPr/>
        <a:lstStyle/>
        <a:p>
          <a:endParaRPr lang="en-US"/>
        </a:p>
      </dgm:t>
    </dgm:pt>
    <dgm:pt modelId="{D88418B3-8DAB-4CC0-B912-3D77B0000BD3}" type="sibTrans" cxnId="{325549F0-30C9-4530-84F8-01D144E6FD22}">
      <dgm:prSet/>
      <dgm:spPr/>
      <dgm:t>
        <a:bodyPr/>
        <a:lstStyle/>
        <a:p>
          <a:endParaRPr lang="en-US"/>
        </a:p>
      </dgm:t>
    </dgm:pt>
    <dgm:pt modelId="{88E5FE13-8A86-4AEF-A2CE-87F6B42E6682}">
      <dgm:prSet/>
      <dgm:spPr/>
      <dgm:t>
        <a:bodyPr/>
        <a:lstStyle/>
        <a:p>
          <a:pPr rtl="0"/>
          <a:r>
            <a:rPr lang="en-US" baseline="0" smtClean="0"/>
            <a:t>Environment</a:t>
          </a:r>
          <a:endParaRPr lang="en-US"/>
        </a:p>
      </dgm:t>
    </dgm:pt>
    <dgm:pt modelId="{F9D3F829-6E2F-4465-8A28-1D375B992CBD}" type="parTrans" cxnId="{CEE507B3-8907-4C85-804C-437D7D896087}">
      <dgm:prSet/>
      <dgm:spPr/>
      <dgm:t>
        <a:bodyPr/>
        <a:lstStyle/>
        <a:p>
          <a:endParaRPr lang="en-US"/>
        </a:p>
      </dgm:t>
    </dgm:pt>
    <dgm:pt modelId="{B04932C4-18F7-45C6-BBCD-C67FC6CF23BE}" type="sibTrans" cxnId="{CEE507B3-8907-4C85-804C-437D7D896087}">
      <dgm:prSet/>
      <dgm:spPr/>
      <dgm:t>
        <a:bodyPr/>
        <a:lstStyle/>
        <a:p>
          <a:endParaRPr lang="en-US"/>
        </a:p>
      </dgm:t>
    </dgm:pt>
    <dgm:pt modelId="{2EC463F3-5896-4899-97B0-06F5A141D140}">
      <dgm:prSet/>
      <dgm:spPr/>
      <dgm:t>
        <a:bodyPr/>
        <a:lstStyle/>
        <a:p>
          <a:pPr rtl="0"/>
          <a:r>
            <a:rPr lang="en-US" baseline="0" smtClean="0"/>
            <a:t>Nurse and patient come together in transpersonal caring-healing moments</a:t>
          </a:r>
          <a:endParaRPr lang="en-US"/>
        </a:p>
      </dgm:t>
    </dgm:pt>
    <dgm:pt modelId="{D798F7F5-B5F1-4F75-B3F6-4D32431E43EF}" type="parTrans" cxnId="{6C16A3DE-42C4-41F1-A80C-11BCDA2C5BE7}">
      <dgm:prSet/>
      <dgm:spPr/>
      <dgm:t>
        <a:bodyPr/>
        <a:lstStyle/>
        <a:p>
          <a:endParaRPr lang="en-US"/>
        </a:p>
      </dgm:t>
    </dgm:pt>
    <dgm:pt modelId="{E229762F-536A-40C6-A2E6-B678D53A2411}" type="sibTrans" cxnId="{6C16A3DE-42C4-41F1-A80C-11BCDA2C5BE7}">
      <dgm:prSet/>
      <dgm:spPr/>
      <dgm:t>
        <a:bodyPr/>
        <a:lstStyle/>
        <a:p>
          <a:endParaRPr lang="en-US"/>
        </a:p>
      </dgm:t>
    </dgm:pt>
    <dgm:pt modelId="{6D364474-22F7-4C78-B6C3-9D95A9FC266A}">
      <dgm:prSet/>
      <dgm:spPr/>
      <dgm:t>
        <a:bodyPr/>
        <a:lstStyle/>
        <a:p>
          <a:pPr rtl="0"/>
          <a:r>
            <a:rPr lang="en-US" baseline="0" smtClean="0"/>
            <a:t>Caring is connected with the high-energy of the universe</a:t>
          </a:r>
          <a:endParaRPr lang="en-US"/>
        </a:p>
      </dgm:t>
    </dgm:pt>
    <dgm:pt modelId="{867BA8A8-0796-453E-9D06-3144CC639DEC}" type="parTrans" cxnId="{30CEAF96-2216-4506-82F5-69F8EB4BC216}">
      <dgm:prSet/>
      <dgm:spPr/>
      <dgm:t>
        <a:bodyPr/>
        <a:lstStyle/>
        <a:p>
          <a:endParaRPr lang="en-US"/>
        </a:p>
      </dgm:t>
    </dgm:pt>
    <dgm:pt modelId="{E512870A-78E6-431D-B2B3-225002829B08}" type="sibTrans" cxnId="{30CEAF96-2216-4506-82F5-69F8EB4BC216}">
      <dgm:prSet/>
      <dgm:spPr/>
      <dgm:t>
        <a:bodyPr/>
        <a:lstStyle/>
        <a:p>
          <a:endParaRPr lang="en-US"/>
        </a:p>
      </dgm:t>
    </dgm:pt>
    <dgm:pt modelId="{374DA061-E55C-41D6-BAAF-0BE9666FA928}">
      <dgm:prSet/>
      <dgm:spPr/>
      <dgm:t>
        <a:bodyPr/>
        <a:lstStyle/>
        <a:p>
          <a:pPr rtl="0"/>
          <a:r>
            <a:rPr lang="en-US" baseline="0" smtClean="0"/>
            <a:t>Nursing</a:t>
          </a:r>
          <a:endParaRPr lang="en-US"/>
        </a:p>
      </dgm:t>
    </dgm:pt>
    <dgm:pt modelId="{A01C9E5D-2401-487D-A62A-3EB61550EF81}" type="parTrans" cxnId="{1CA60245-A65F-4279-A2FF-8F640202DDEA}">
      <dgm:prSet/>
      <dgm:spPr/>
      <dgm:t>
        <a:bodyPr/>
        <a:lstStyle/>
        <a:p>
          <a:endParaRPr lang="en-US"/>
        </a:p>
      </dgm:t>
    </dgm:pt>
    <dgm:pt modelId="{351CD8BC-F705-4067-8320-4A2D75A3DF74}" type="sibTrans" cxnId="{1CA60245-A65F-4279-A2FF-8F640202DDEA}">
      <dgm:prSet/>
      <dgm:spPr/>
      <dgm:t>
        <a:bodyPr/>
        <a:lstStyle/>
        <a:p>
          <a:endParaRPr lang="en-US"/>
        </a:p>
      </dgm:t>
    </dgm:pt>
    <dgm:pt modelId="{3CD00B74-0961-4B31-8989-A3809A60A0D8}">
      <dgm:prSet/>
      <dgm:spPr/>
      <dgm:t>
        <a:bodyPr/>
        <a:lstStyle/>
        <a:p>
          <a:pPr rtl="0"/>
          <a:r>
            <a:rPr lang="en-US" baseline="0" dirty="0" smtClean="0"/>
            <a:t>“A human science of persons and human health-illness experiences that are mediated by professional, personal, scientific, aesthetic, and ethical human care transactions”</a:t>
          </a:r>
          <a:endParaRPr lang="en-US" dirty="0"/>
        </a:p>
      </dgm:t>
    </dgm:pt>
    <dgm:pt modelId="{E668F075-124E-4259-BDED-A0F643E92DAF}" type="parTrans" cxnId="{E681EBFF-6E2D-4D5E-847E-3F95F680868E}">
      <dgm:prSet/>
      <dgm:spPr/>
      <dgm:t>
        <a:bodyPr/>
        <a:lstStyle/>
        <a:p>
          <a:endParaRPr lang="en-US"/>
        </a:p>
      </dgm:t>
    </dgm:pt>
    <dgm:pt modelId="{E4563CB2-8A16-4391-89A2-F70496EC0CD0}" type="sibTrans" cxnId="{E681EBFF-6E2D-4D5E-847E-3F95F680868E}">
      <dgm:prSet/>
      <dgm:spPr/>
      <dgm:t>
        <a:bodyPr/>
        <a:lstStyle/>
        <a:p>
          <a:endParaRPr lang="en-US"/>
        </a:p>
      </dgm:t>
    </dgm:pt>
    <dgm:pt modelId="{E5293304-3882-4DD9-BEF6-B67C71BB20C3}">
      <dgm:prSet/>
      <dgm:spPr/>
      <dgm:t>
        <a:bodyPr/>
        <a:lstStyle/>
        <a:p>
          <a:pPr rtl="0"/>
          <a:r>
            <a:rPr lang="en-US" baseline="0" dirty="0" smtClean="0"/>
            <a:t>(Watson, 1985, p. 32)</a:t>
          </a:r>
          <a:endParaRPr lang="en-US" dirty="0"/>
        </a:p>
      </dgm:t>
    </dgm:pt>
    <dgm:pt modelId="{2DD76D63-C676-455E-8EA3-7A9DC26444D8}" type="parTrans" cxnId="{09E454C5-D437-4ECF-B5A2-ECC95F156291}">
      <dgm:prSet/>
      <dgm:spPr/>
      <dgm:t>
        <a:bodyPr/>
        <a:lstStyle/>
        <a:p>
          <a:endParaRPr lang="en-US"/>
        </a:p>
      </dgm:t>
    </dgm:pt>
    <dgm:pt modelId="{F8209A8E-37F5-4BE9-A6BF-DAA3CA96BDD9}" type="sibTrans" cxnId="{09E454C5-D437-4ECF-B5A2-ECC95F156291}">
      <dgm:prSet/>
      <dgm:spPr/>
      <dgm:t>
        <a:bodyPr/>
        <a:lstStyle/>
        <a:p>
          <a:endParaRPr lang="en-US"/>
        </a:p>
      </dgm:t>
    </dgm:pt>
    <dgm:pt modelId="{36A02DCC-1256-4123-B6D3-42F7A4B06E86}" type="pres">
      <dgm:prSet presAssocID="{A0E3DCF8-887F-4A8F-A818-74CE47D1382E}" presName="matrix" presStyleCnt="0">
        <dgm:presLayoutVars>
          <dgm:chMax val="1"/>
          <dgm:dir/>
          <dgm:resizeHandles val="exact"/>
        </dgm:presLayoutVars>
      </dgm:prSet>
      <dgm:spPr/>
      <dgm:t>
        <a:bodyPr/>
        <a:lstStyle/>
        <a:p>
          <a:endParaRPr lang="en-US"/>
        </a:p>
      </dgm:t>
    </dgm:pt>
    <dgm:pt modelId="{2A4438E6-84E4-45A7-9DA3-703E398FF92E}" type="pres">
      <dgm:prSet presAssocID="{A0E3DCF8-887F-4A8F-A818-74CE47D1382E}" presName="diamond" presStyleLbl="bgShp" presStyleIdx="0" presStyleCnt="1"/>
      <dgm:spPr/>
    </dgm:pt>
    <dgm:pt modelId="{5F26B868-B8D4-4DAC-8E5C-AE681A10489F}" type="pres">
      <dgm:prSet presAssocID="{A0E3DCF8-887F-4A8F-A818-74CE47D1382E}" presName="quad1" presStyleLbl="node1" presStyleIdx="0" presStyleCnt="4">
        <dgm:presLayoutVars>
          <dgm:chMax val="0"/>
          <dgm:chPref val="0"/>
          <dgm:bulletEnabled val="1"/>
        </dgm:presLayoutVars>
      </dgm:prSet>
      <dgm:spPr/>
      <dgm:t>
        <a:bodyPr/>
        <a:lstStyle/>
        <a:p>
          <a:endParaRPr lang="en-US"/>
        </a:p>
      </dgm:t>
    </dgm:pt>
    <dgm:pt modelId="{837E8B5A-2BB8-4A5A-9B21-33BD0A76291E}" type="pres">
      <dgm:prSet presAssocID="{A0E3DCF8-887F-4A8F-A818-74CE47D1382E}" presName="quad2" presStyleLbl="node1" presStyleIdx="1" presStyleCnt="4">
        <dgm:presLayoutVars>
          <dgm:chMax val="0"/>
          <dgm:chPref val="0"/>
          <dgm:bulletEnabled val="1"/>
        </dgm:presLayoutVars>
      </dgm:prSet>
      <dgm:spPr/>
      <dgm:t>
        <a:bodyPr/>
        <a:lstStyle/>
        <a:p>
          <a:endParaRPr lang="en-US"/>
        </a:p>
      </dgm:t>
    </dgm:pt>
    <dgm:pt modelId="{1572B18D-710D-455B-838D-E838B31DA608}" type="pres">
      <dgm:prSet presAssocID="{A0E3DCF8-887F-4A8F-A818-74CE47D1382E}" presName="quad3" presStyleLbl="node1" presStyleIdx="2" presStyleCnt="4">
        <dgm:presLayoutVars>
          <dgm:chMax val="0"/>
          <dgm:chPref val="0"/>
          <dgm:bulletEnabled val="1"/>
        </dgm:presLayoutVars>
      </dgm:prSet>
      <dgm:spPr/>
      <dgm:t>
        <a:bodyPr/>
        <a:lstStyle/>
        <a:p>
          <a:endParaRPr lang="en-US"/>
        </a:p>
      </dgm:t>
    </dgm:pt>
    <dgm:pt modelId="{6DC24391-9C1E-4232-A2B9-794EBE48F220}" type="pres">
      <dgm:prSet presAssocID="{A0E3DCF8-887F-4A8F-A818-74CE47D1382E}" presName="quad4" presStyleLbl="node1" presStyleIdx="3" presStyleCnt="4">
        <dgm:presLayoutVars>
          <dgm:chMax val="0"/>
          <dgm:chPref val="0"/>
          <dgm:bulletEnabled val="1"/>
        </dgm:presLayoutVars>
      </dgm:prSet>
      <dgm:spPr/>
      <dgm:t>
        <a:bodyPr/>
        <a:lstStyle/>
        <a:p>
          <a:endParaRPr lang="en-US"/>
        </a:p>
      </dgm:t>
    </dgm:pt>
  </dgm:ptLst>
  <dgm:cxnLst>
    <dgm:cxn modelId="{F571F773-0C48-4E71-8FBC-6474C291BF24}" type="presOf" srcId="{96BC41E2-3AF0-4494-8164-22CA0A030B88}" destId="{837E8B5A-2BB8-4A5A-9B21-33BD0A76291E}" srcOrd="0" destOrd="1" presId="urn:microsoft.com/office/officeart/2005/8/layout/matrix3"/>
    <dgm:cxn modelId="{68D16018-C216-4788-AFFA-5B2A2FA6F560}" type="presOf" srcId="{A0E3DCF8-887F-4A8F-A818-74CE47D1382E}" destId="{36A02DCC-1256-4123-B6D3-42F7A4B06E86}" srcOrd="0" destOrd="0" presId="urn:microsoft.com/office/officeart/2005/8/layout/matrix3"/>
    <dgm:cxn modelId="{09E454C5-D437-4ECF-B5A2-ECC95F156291}" srcId="{374DA061-E55C-41D6-BAAF-0BE9666FA928}" destId="{E5293304-3882-4DD9-BEF6-B67C71BB20C3}" srcOrd="1" destOrd="0" parTransId="{2DD76D63-C676-455E-8EA3-7A9DC26444D8}" sibTransId="{F8209A8E-37F5-4BE9-A6BF-DAA3CA96BDD9}"/>
    <dgm:cxn modelId="{E681EBFF-6E2D-4D5E-847E-3F95F680868E}" srcId="{374DA061-E55C-41D6-BAAF-0BE9666FA928}" destId="{3CD00B74-0961-4B31-8989-A3809A60A0D8}" srcOrd="0" destOrd="0" parTransId="{E668F075-124E-4259-BDED-A0F643E92DAF}" sibTransId="{E4563CB2-8A16-4391-89A2-F70496EC0CD0}"/>
    <dgm:cxn modelId="{A8FCAEE2-18D7-4BA2-B836-43D49F79FE00}" type="presOf" srcId="{88E5FE13-8A86-4AEF-A2CE-87F6B42E6682}" destId="{1572B18D-710D-455B-838D-E838B31DA608}" srcOrd="0" destOrd="0" presId="urn:microsoft.com/office/officeart/2005/8/layout/matrix3"/>
    <dgm:cxn modelId="{41A9C27B-6CF9-4CA0-8AA6-2206C9F38101}" srcId="{A0E3DCF8-887F-4A8F-A818-74CE47D1382E}" destId="{823DA6E3-563C-4F28-BE1C-8275E4C761CF}" srcOrd="0" destOrd="0" parTransId="{5478BB45-112B-479D-B5A9-8FFD233905DE}" sibTransId="{443A8D29-F0AC-45EE-BA60-33FC2C93E637}"/>
    <dgm:cxn modelId="{6C16A3DE-42C4-41F1-A80C-11BCDA2C5BE7}" srcId="{88E5FE13-8A86-4AEF-A2CE-87F6B42E6682}" destId="{2EC463F3-5896-4899-97B0-06F5A141D140}" srcOrd="0" destOrd="0" parTransId="{D798F7F5-B5F1-4F75-B3F6-4D32431E43EF}" sibTransId="{E229762F-536A-40C6-A2E6-B678D53A2411}"/>
    <dgm:cxn modelId="{FC39B0E5-C0E8-4C39-B863-89ADB881FD37}" type="presOf" srcId="{E5293304-3882-4DD9-BEF6-B67C71BB20C3}" destId="{6DC24391-9C1E-4232-A2B9-794EBE48F220}" srcOrd="0" destOrd="2" presId="urn:microsoft.com/office/officeart/2005/8/layout/matrix3"/>
    <dgm:cxn modelId="{30CEAF96-2216-4506-82F5-69F8EB4BC216}" srcId="{88E5FE13-8A86-4AEF-A2CE-87F6B42E6682}" destId="{6D364474-22F7-4C78-B6C3-9D95A9FC266A}" srcOrd="1" destOrd="0" parTransId="{867BA8A8-0796-453E-9D06-3144CC639DEC}" sibTransId="{E512870A-78E6-431D-B2B3-225002829B08}"/>
    <dgm:cxn modelId="{82831ED6-AC6A-4446-8BCB-82D3FE77E059}" type="presOf" srcId="{E7D32330-41CC-452A-86AB-90153B8EFF42}" destId="{837E8B5A-2BB8-4A5A-9B21-33BD0A76291E}" srcOrd="0" destOrd="2" presId="urn:microsoft.com/office/officeart/2005/8/layout/matrix3"/>
    <dgm:cxn modelId="{32B1CE58-287B-4BAA-BB8B-89E07DCD7168}" type="presOf" srcId="{823DA6E3-563C-4F28-BE1C-8275E4C761CF}" destId="{5F26B868-B8D4-4DAC-8E5C-AE681A10489F}" srcOrd="0" destOrd="0" presId="urn:microsoft.com/office/officeart/2005/8/layout/matrix3"/>
    <dgm:cxn modelId="{B336B6BD-858E-46D9-8C31-4BCF20F3EE74}" type="presOf" srcId="{6D364474-22F7-4C78-B6C3-9D95A9FC266A}" destId="{1572B18D-710D-455B-838D-E838B31DA608}" srcOrd="0" destOrd="2" presId="urn:microsoft.com/office/officeart/2005/8/layout/matrix3"/>
    <dgm:cxn modelId="{72FDD40A-3B12-417A-A158-E90756FD5C79}" srcId="{823DA6E3-563C-4F28-BE1C-8275E4C761CF}" destId="{32732DBD-75D2-49B9-BA8A-3D9AD5052041}" srcOrd="0" destOrd="0" parTransId="{286A54D4-C48E-4DD7-9982-A8A4F5A6821E}" sibTransId="{7D02A3DF-93BC-47A0-A0A3-595E3403FC32}"/>
    <dgm:cxn modelId="{DBE6AC03-17ED-44D5-A5CE-C6F5115A0200}" srcId="{A0E3DCF8-887F-4A8F-A818-74CE47D1382E}" destId="{993D907E-F3B1-42D8-A2C5-3B0AB0BAC0F6}" srcOrd="1" destOrd="0" parTransId="{3B9AF342-864E-495E-B2C4-8554F3F7C831}" sibTransId="{D5D6B509-7A55-43A0-AA22-65FA79E5EAB4}"/>
    <dgm:cxn modelId="{1CA60245-A65F-4279-A2FF-8F640202DDEA}" srcId="{A0E3DCF8-887F-4A8F-A818-74CE47D1382E}" destId="{374DA061-E55C-41D6-BAAF-0BE9666FA928}" srcOrd="3" destOrd="0" parTransId="{A01C9E5D-2401-487D-A62A-3EB61550EF81}" sibTransId="{351CD8BC-F705-4067-8320-4A2D75A3DF74}"/>
    <dgm:cxn modelId="{4CF4672B-73B0-4124-AE82-E1D3E7E82D4A}" srcId="{823DA6E3-563C-4F28-BE1C-8275E4C761CF}" destId="{5A4F87FA-C7DD-4DEA-83D2-E2B345E912B5}" srcOrd="1" destOrd="0" parTransId="{A8CED70D-5DA7-47D8-9976-CFC28D8151AD}" sibTransId="{2635B011-3D88-4D51-BAB0-413010617F14}"/>
    <dgm:cxn modelId="{EF0C5B66-66AA-47AD-ACFC-75BEF0BAF714}" type="presOf" srcId="{3CD00B74-0961-4B31-8989-A3809A60A0D8}" destId="{6DC24391-9C1E-4232-A2B9-794EBE48F220}" srcOrd="0" destOrd="1" presId="urn:microsoft.com/office/officeart/2005/8/layout/matrix3"/>
    <dgm:cxn modelId="{325549F0-30C9-4530-84F8-01D144E6FD22}" srcId="{993D907E-F3B1-42D8-A2C5-3B0AB0BAC0F6}" destId="{E7D32330-41CC-452A-86AB-90153B8EFF42}" srcOrd="1" destOrd="0" parTransId="{80CABA6B-50FA-48BB-AD82-07D6EC7CDD6F}" sibTransId="{D88418B3-8DAB-4CC0-B912-3D77B0000BD3}"/>
    <dgm:cxn modelId="{CEE507B3-8907-4C85-804C-437D7D896087}" srcId="{A0E3DCF8-887F-4A8F-A818-74CE47D1382E}" destId="{88E5FE13-8A86-4AEF-A2CE-87F6B42E6682}" srcOrd="2" destOrd="0" parTransId="{F9D3F829-6E2F-4465-8A28-1D375B992CBD}" sibTransId="{B04932C4-18F7-45C6-BBCD-C67FC6CF23BE}"/>
    <dgm:cxn modelId="{56236230-2AFA-4FCA-BEEE-F29E27DD910E}" type="presOf" srcId="{993D907E-F3B1-42D8-A2C5-3B0AB0BAC0F6}" destId="{837E8B5A-2BB8-4A5A-9B21-33BD0A76291E}" srcOrd="0" destOrd="0" presId="urn:microsoft.com/office/officeart/2005/8/layout/matrix3"/>
    <dgm:cxn modelId="{168AF469-0989-4736-ADB1-A103825ECD0D}" type="presOf" srcId="{374DA061-E55C-41D6-BAAF-0BE9666FA928}" destId="{6DC24391-9C1E-4232-A2B9-794EBE48F220}" srcOrd="0" destOrd="0" presId="urn:microsoft.com/office/officeart/2005/8/layout/matrix3"/>
    <dgm:cxn modelId="{E8AB0362-4720-4304-B89A-806C3CBEEB2A}" type="presOf" srcId="{32732DBD-75D2-49B9-BA8A-3D9AD5052041}" destId="{5F26B868-B8D4-4DAC-8E5C-AE681A10489F}" srcOrd="0" destOrd="1" presId="urn:microsoft.com/office/officeart/2005/8/layout/matrix3"/>
    <dgm:cxn modelId="{0627071F-A042-4978-924B-AA3714ACE9BB}" type="presOf" srcId="{2EC463F3-5896-4899-97B0-06F5A141D140}" destId="{1572B18D-710D-455B-838D-E838B31DA608}" srcOrd="0" destOrd="1" presId="urn:microsoft.com/office/officeart/2005/8/layout/matrix3"/>
    <dgm:cxn modelId="{EDFC3685-947E-409A-9037-69FB579C0CFB}" type="presOf" srcId="{5A4F87FA-C7DD-4DEA-83D2-E2B345E912B5}" destId="{5F26B868-B8D4-4DAC-8E5C-AE681A10489F}" srcOrd="0" destOrd="2" presId="urn:microsoft.com/office/officeart/2005/8/layout/matrix3"/>
    <dgm:cxn modelId="{6915A810-4C0F-410A-A88A-FD4206A478A3}" srcId="{993D907E-F3B1-42D8-A2C5-3B0AB0BAC0F6}" destId="{96BC41E2-3AF0-4494-8164-22CA0A030B88}" srcOrd="0" destOrd="0" parTransId="{6B7EB703-B580-4898-AE5C-D6B124307222}" sibTransId="{1C835370-D78F-45EA-A77F-AB731BC303CC}"/>
    <dgm:cxn modelId="{C238078A-9D33-4202-8646-C0E33AC117B6}" type="presParOf" srcId="{36A02DCC-1256-4123-B6D3-42F7A4B06E86}" destId="{2A4438E6-84E4-45A7-9DA3-703E398FF92E}" srcOrd="0" destOrd="0" presId="urn:microsoft.com/office/officeart/2005/8/layout/matrix3"/>
    <dgm:cxn modelId="{31B56979-2BC7-484E-810D-2E3E08C15888}" type="presParOf" srcId="{36A02DCC-1256-4123-B6D3-42F7A4B06E86}" destId="{5F26B868-B8D4-4DAC-8E5C-AE681A10489F}" srcOrd="1" destOrd="0" presId="urn:microsoft.com/office/officeart/2005/8/layout/matrix3"/>
    <dgm:cxn modelId="{27657208-A679-4A1C-B939-419527C25FFA}" type="presParOf" srcId="{36A02DCC-1256-4123-B6D3-42F7A4B06E86}" destId="{837E8B5A-2BB8-4A5A-9B21-33BD0A76291E}" srcOrd="2" destOrd="0" presId="urn:microsoft.com/office/officeart/2005/8/layout/matrix3"/>
    <dgm:cxn modelId="{733244FE-706A-46B8-AAEC-D2DE984573CF}" type="presParOf" srcId="{36A02DCC-1256-4123-B6D3-42F7A4B06E86}" destId="{1572B18D-710D-455B-838D-E838B31DA608}" srcOrd="3" destOrd="0" presId="urn:microsoft.com/office/officeart/2005/8/layout/matrix3"/>
    <dgm:cxn modelId="{EA83424D-5DF7-441E-BB62-5F5DADEE1643}" type="presParOf" srcId="{36A02DCC-1256-4123-B6D3-42F7A4B06E86}" destId="{6DC24391-9C1E-4232-A2B9-794EBE48F220}"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58391"/>
          </a:xfrm>
          <a:prstGeom prst="rect">
            <a:avLst/>
          </a:prstGeom>
        </p:spPr>
        <p:txBody>
          <a:bodyPr vert="horz" lIns="92098" tIns="46049" rIns="92098" bIns="46049" rtlCol="0"/>
          <a:lstStyle>
            <a:lvl1pPr algn="l">
              <a:defRPr sz="1200"/>
            </a:lvl1pPr>
          </a:lstStyle>
          <a:p>
            <a:endParaRPr lang="en-US"/>
          </a:p>
        </p:txBody>
      </p:sp>
      <p:sp>
        <p:nvSpPr>
          <p:cNvPr id="3" name="Date Placeholder 2"/>
          <p:cNvSpPr>
            <a:spLocks noGrp="1"/>
          </p:cNvSpPr>
          <p:nvPr>
            <p:ph type="dt" idx="1"/>
          </p:nvPr>
        </p:nvSpPr>
        <p:spPr>
          <a:xfrm>
            <a:off x="3936768" y="0"/>
            <a:ext cx="3011699" cy="458391"/>
          </a:xfrm>
          <a:prstGeom prst="rect">
            <a:avLst/>
          </a:prstGeom>
        </p:spPr>
        <p:txBody>
          <a:bodyPr vert="horz" lIns="92098" tIns="46049" rIns="92098" bIns="46049" rtlCol="0"/>
          <a:lstStyle>
            <a:lvl1pPr algn="r">
              <a:defRPr sz="1200"/>
            </a:lvl1pPr>
          </a:lstStyle>
          <a:p>
            <a:fld id="{32C61FFE-3FAD-4527-A5CA-3AFC559CFD3E}" type="datetimeFigureOut">
              <a:rPr lang="en-US" smtClean="0"/>
              <a:t>2/25/2013</a:t>
            </a:fld>
            <a:endParaRPr lang="en-US"/>
          </a:p>
        </p:txBody>
      </p:sp>
      <p:sp>
        <p:nvSpPr>
          <p:cNvPr id="4" name="Slide Image Placeholder 3"/>
          <p:cNvSpPr>
            <a:spLocks noGrp="1" noRot="1" noChangeAspect="1"/>
          </p:cNvSpPr>
          <p:nvPr>
            <p:ph type="sldImg" idx="2"/>
          </p:nvPr>
        </p:nvSpPr>
        <p:spPr>
          <a:xfrm>
            <a:off x="1182688" y="687388"/>
            <a:ext cx="4584700" cy="3438525"/>
          </a:xfrm>
          <a:prstGeom prst="rect">
            <a:avLst/>
          </a:prstGeom>
          <a:noFill/>
          <a:ln w="12700">
            <a:solidFill>
              <a:prstClr val="black"/>
            </a:solidFill>
          </a:ln>
        </p:spPr>
        <p:txBody>
          <a:bodyPr vert="horz" lIns="92098" tIns="46049" rIns="92098" bIns="46049" rtlCol="0" anchor="ctr"/>
          <a:lstStyle/>
          <a:p>
            <a:endParaRPr lang="en-US"/>
          </a:p>
        </p:txBody>
      </p:sp>
      <p:sp>
        <p:nvSpPr>
          <p:cNvPr id="5" name="Notes Placeholder 4"/>
          <p:cNvSpPr>
            <a:spLocks noGrp="1"/>
          </p:cNvSpPr>
          <p:nvPr>
            <p:ph type="body" sz="quarter" idx="3"/>
          </p:nvPr>
        </p:nvSpPr>
        <p:spPr>
          <a:xfrm>
            <a:off x="695008" y="4354711"/>
            <a:ext cx="5560060" cy="4125516"/>
          </a:xfrm>
          <a:prstGeom prst="rect">
            <a:avLst/>
          </a:prstGeom>
        </p:spPr>
        <p:txBody>
          <a:bodyPr vert="horz" lIns="92098" tIns="46049" rIns="92098" bIns="460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07831"/>
            <a:ext cx="3011699" cy="458391"/>
          </a:xfrm>
          <a:prstGeom prst="rect">
            <a:avLst/>
          </a:prstGeom>
        </p:spPr>
        <p:txBody>
          <a:bodyPr vert="horz" lIns="92098" tIns="46049" rIns="92098" bIns="46049"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07831"/>
            <a:ext cx="3011699" cy="458391"/>
          </a:xfrm>
          <a:prstGeom prst="rect">
            <a:avLst/>
          </a:prstGeom>
        </p:spPr>
        <p:txBody>
          <a:bodyPr vert="horz" lIns="92098" tIns="46049" rIns="92098" bIns="46049" rtlCol="0" anchor="b"/>
          <a:lstStyle>
            <a:lvl1pPr algn="r">
              <a:defRPr sz="1200"/>
            </a:lvl1pPr>
          </a:lstStyle>
          <a:p>
            <a:fld id="{DE8F83E1-B3A0-448E-B797-D7A8FE15AC7D}" type="slidenum">
              <a:rPr lang="en-US" smtClean="0"/>
              <a:t>‹#›</a:t>
            </a:fld>
            <a:endParaRPr lang="en-US"/>
          </a:p>
        </p:txBody>
      </p:sp>
    </p:spTree>
    <p:extLst>
      <p:ext uri="{BB962C8B-B14F-4D97-AF65-F5344CB8AC3E}">
        <p14:creationId xmlns:p14="http://schemas.microsoft.com/office/powerpoint/2010/main" val="3061072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BEAAC5F-1EF2-4AF3-AA5D-B93BF0E0195F}" type="slidenum">
              <a:rPr lang="en-US" smtClean="0"/>
              <a:t>12</a:t>
            </a:fld>
            <a:endParaRPr lang="en-US"/>
          </a:p>
        </p:txBody>
      </p:sp>
    </p:spTree>
    <p:extLst>
      <p:ext uri="{BB962C8B-B14F-4D97-AF65-F5344CB8AC3E}">
        <p14:creationId xmlns:p14="http://schemas.microsoft.com/office/powerpoint/2010/main" val="392465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B21B110-B97A-4861-B874-85B8126F9E08}" type="datetimeFigureOut">
              <a:rPr lang="en-US" smtClean="0"/>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912C32E9-F734-4343-9FC2-5BD8DE7E7DA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21B110-B97A-4861-B874-85B8126F9E08}" type="datetimeFigureOut">
              <a:rPr lang="en-US" smtClean="0"/>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C32E9-F734-4343-9FC2-5BD8DE7E7DA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21B110-B97A-4861-B874-85B8126F9E08}" type="datetimeFigureOut">
              <a:rPr lang="en-US" smtClean="0"/>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C32E9-F734-4343-9FC2-5BD8DE7E7DA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B21B110-B97A-4861-B874-85B8126F9E08}" type="datetimeFigureOut">
              <a:rPr lang="en-US" smtClean="0"/>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C32E9-F734-4343-9FC2-5BD8DE7E7DA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B21B110-B97A-4861-B874-85B8126F9E08}" type="datetimeFigureOut">
              <a:rPr lang="en-US" smtClean="0"/>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C32E9-F734-4343-9FC2-5BD8DE7E7DA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B21B110-B97A-4861-B874-85B8126F9E08}" type="datetimeFigureOut">
              <a:rPr lang="en-US" smtClean="0"/>
              <a:t>2/25/2013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C32E9-F734-4343-9FC2-5BD8DE7E7DA4}" type="slidenum">
              <a:rPr lang="en-US" smtClean="0"/>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1B21B110-B97A-4861-B874-85B8126F9E08}" type="datetimeFigureOut">
              <a:rPr lang="en-US" smtClean="0"/>
              <a:t>2/25/2013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2C32E9-F734-4343-9FC2-5BD8DE7E7DA4}" type="slidenum">
              <a:rPr lang="en-US" smtClean="0"/>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1B21B110-B97A-4861-B874-85B8126F9E08}" type="datetimeFigureOut">
              <a:rPr lang="en-US" smtClean="0"/>
              <a:t>2/25/2013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2C32E9-F734-4343-9FC2-5BD8DE7E7DA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1B21B110-B97A-4861-B874-85B8126F9E08}" type="datetimeFigureOut">
              <a:rPr lang="en-US" smtClean="0"/>
              <a:t>2/25/2013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2C32E9-F734-4343-9FC2-5BD8DE7E7DA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B21B110-B97A-4861-B874-85B8126F9E08}" type="datetimeFigureOut">
              <a:rPr lang="en-US" smtClean="0"/>
              <a:t>2/25/2013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C32E9-F734-4343-9FC2-5BD8DE7E7DA4}" type="slidenum">
              <a:rPr lang="en-US" smtClean="0"/>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B21B110-B97A-4861-B874-85B8126F9E08}" type="datetimeFigureOut">
              <a:rPr lang="en-US" smtClean="0"/>
              <a:t>2/25/2013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C32E9-F734-4343-9FC2-5BD8DE7E7DA4}" type="slidenum">
              <a:rPr lang="en-US" smtClean="0"/>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1B21B110-B97A-4861-B874-85B8126F9E08}" type="datetimeFigureOut">
              <a:rPr lang="en-US" smtClean="0"/>
              <a:t>2/25/2013</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912C32E9-F734-4343-9FC2-5BD8DE7E7DA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23.jpeg"/><Relationship Id="rId4" Type="http://schemas.openxmlformats.org/officeDocument/2006/relationships/diagramQuickStyle" Target="../diagrams/quickStyle1.xml"/><Relationship Id="rId9" Type="http://schemas.openxmlformats.org/officeDocument/2006/relationships/image" Target="../media/image22.jpeg"/></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676400"/>
            <a:ext cx="5410200" cy="1524000"/>
          </a:xfrm>
        </p:spPr>
        <p:txBody>
          <a:bodyPr>
            <a:normAutofit fontScale="90000"/>
          </a:bodyPr>
          <a:lstStyle/>
          <a:p>
            <a:r>
              <a:rPr lang="en-US" sz="4900" dirty="0" smtClean="0"/>
              <a:t>Nursing theory: </a:t>
            </a:r>
            <a:r>
              <a:rPr lang="en-US" dirty="0" smtClean="0"/>
              <a:t/>
            </a:r>
            <a:br>
              <a:rPr lang="en-US" dirty="0" smtClean="0"/>
            </a:br>
            <a:r>
              <a:rPr lang="en-US" cap="none" dirty="0"/>
              <a:t>An </a:t>
            </a:r>
            <a:r>
              <a:rPr lang="en-US" cap="none" dirty="0" smtClean="0"/>
              <a:t>Exploration </a:t>
            </a:r>
            <a:r>
              <a:rPr lang="en-US" cap="none" dirty="0"/>
              <a:t>of </a:t>
            </a:r>
            <a:r>
              <a:rPr lang="en-US" cap="none" dirty="0" smtClean="0"/>
              <a:t>Jean Watson’s Philosophy </a:t>
            </a:r>
            <a:r>
              <a:rPr lang="en-US" cap="none" dirty="0"/>
              <a:t>&amp; </a:t>
            </a:r>
            <a:r>
              <a:rPr lang="en-US" cap="none" dirty="0" smtClean="0"/>
              <a:t>Science </a:t>
            </a:r>
            <a:r>
              <a:rPr lang="en-US" cap="none" dirty="0"/>
              <a:t>of </a:t>
            </a:r>
            <a:r>
              <a:rPr lang="en-US" cap="none" dirty="0" smtClean="0"/>
              <a:t>Caring</a:t>
            </a:r>
            <a:endParaRPr lang="en-US" cap="none" dirty="0"/>
          </a:p>
        </p:txBody>
      </p:sp>
      <p:sp>
        <p:nvSpPr>
          <p:cNvPr id="3" name="Subtitle 2"/>
          <p:cNvSpPr>
            <a:spLocks noGrp="1"/>
          </p:cNvSpPr>
          <p:nvPr>
            <p:ph type="subTitle" idx="1"/>
          </p:nvPr>
        </p:nvSpPr>
        <p:spPr>
          <a:xfrm>
            <a:off x="3048000" y="3203574"/>
            <a:ext cx="5410200" cy="1825625"/>
          </a:xfrm>
        </p:spPr>
        <p:txBody>
          <a:bodyPr/>
          <a:lstStyle/>
          <a:p>
            <a:r>
              <a:rPr lang="en-US" sz="2400" dirty="0" smtClean="0"/>
              <a:t>Ferris State University, NURS 324</a:t>
            </a:r>
          </a:p>
          <a:p>
            <a:pPr>
              <a:spcBef>
                <a:spcPts val="300"/>
              </a:spcBef>
            </a:pPr>
            <a:r>
              <a:rPr lang="en-US" sz="1800" dirty="0" smtClean="0"/>
              <a:t>Amy Johns</a:t>
            </a:r>
          </a:p>
          <a:p>
            <a:pPr>
              <a:spcBef>
                <a:spcPts val="300"/>
              </a:spcBef>
            </a:pPr>
            <a:r>
              <a:rPr lang="en-US" sz="1800" dirty="0" smtClean="0"/>
              <a:t>Brandi Miller</a:t>
            </a:r>
          </a:p>
          <a:p>
            <a:pPr>
              <a:spcBef>
                <a:spcPts val="300"/>
              </a:spcBef>
            </a:pPr>
            <a:r>
              <a:rPr lang="en-US" sz="1800" dirty="0" smtClean="0"/>
              <a:t>Patricia Moon</a:t>
            </a:r>
            <a:endParaRPr lang="en-US" sz="1800" dirty="0"/>
          </a:p>
        </p:txBody>
      </p:sp>
      <p:pic>
        <p:nvPicPr>
          <p:cNvPr id="1026" name="Picture 2" descr="http://media.noetic.org/uploads/images/presenters/wat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81200"/>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9"/>
          <p:cNvSpPr txBox="1">
            <a:spLocks/>
          </p:cNvSpPr>
          <p:nvPr/>
        </p:nvSpPr>
        <p:spPr>
          <a:xfrm>
            <a:off x="533400" y="4124325"/>
            <a:ext cx="2133600" cy="457200"/>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lgn="r">
              <a:buNone/>
            </a:pPr>
            <a:r>
              <a:rPr lang="en-US" sz="800" dirty="0" smtClean="0"/>
              <a:t>Photo: (Institute of Noetic Sciences, 2013)</a:t>
            </a:r>
            <a:endParaRPr lang="en-US" sz="1100" dirty="0" smtClean="0"/>
          </a:p>
        </p:txBody>
      </p:sp>
    </p:spTree>
    <p:extLst>
      <p:ext uri="{BB962C8B-B14F-4D97-AF65-F5344CB8AC3E}">
        <p14:creationId xmlns:p14="http://schemas.microsoft.com/office/powerpoint/2010/main" val="121659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1630362"/>
          </a:xfrm>
        </p:spPr>
        <p:txBody>
          <a:bodyPr>
            <a:normAutofit/>
          </a:bodyPr>
          <a:lstStyle/>
          <a:p>
            <a:r>
              <a:rPr lang="en-US" dirty="0" smtClean="0"/>
              <a:t>Jean Watson's</a:t>
            </a:r>
            <a:br>
              <a:rPr lang="en-US" dirty="0" smtClean="0"/>
            </a:br>
            <a:r>
              <a:rPr lang="en-US" dirty="0" smtClean="0"/>
              <a:t>Philosophy &amp; Science of Caring</a:t>
            </a:r>
            <a:endParaRPr lang="en-US" dirty="0"/>
          </a:p>
        </p:txBody>
      </p:sp>
      <p:sp>
        <p:nvSpPr>
          <p:cNvPr id="3" name="Content Placeholder 2"/>
          <p:cNvSpPr txBox="1">
            <a:spLocks/>
          </p:cNvSpPr>
          <p:nvPr/>
        </p:nvSpPr>
        <p:spPr>
          <a:xfrm>
            <a:off x="659907" y="1981200"/>
            <a:ext cx="7772400" cy="3124199"/>
          </a:xfrm>
          <a:prstGeom prst="rect">
            <a:avLst/>
          </a:prstGeom>
        </p:spPr>
        <p:txBody>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r>
              <a:rPr lang="en-US" dirty="0" smtClean="0"/>
              <a:t>Nursing is a human science based on values and concerned with health promotion, health restoration, and illness prevention</a:t>
            </a:r>
          </a:p>
          <a:p>
            <a:r>
              <a:rPr lang="en-US" dirty="0" smtClean="0"/>
              <a:t>Caring is central to nursing and is an intentional value that manifests itself in concrete acts</a:t>
            </a:r>
          </a:p>
          <a:p>
            <a:r>
              <a:rPr lang="en-US" dirty="0" smtClean="0"/>
              <a:t>Nursing practice is based on holistic </a:t>
            </a:r>
            <a:r>
              <a:rPr lang="en-US" dirty="0" err="1" smtClean="0"/>
              <a:t>carative</a:t>
            </a:r>
            <a:r>
              <a:rPr lang="en-US" dirty="0" smtClean="0"/>
              <a:t> factors; it contrasts with medicine which is based on curative factors</a:t>
            </a:r>
          </a:p>
          <a:p>
            <a:r>
              <a:rPr lang="en-US" dirty="0"/>
              <a:t>The nurse and patient change together as they participate in the transpersonal caring </a:t>
            </a:r>
            <a:r>
              <a:rPr lang="en-US" dirty="0" smtClean="0"/>
              <a:t>process</a:t>
            </a:r>
            <a:endParaRPr lang="en-US" dirty="0"/>
          </a:p>
        </p:txBody>
      </p:sp>
      <p:sp>
        <p:nvSpPr>
          <p:cNvPr id="4" name="Content Placeholder 9"/>
          <p:cNvSpPr txBox="1">
            <a:spLocks/>
          </p:cNvSpPr>
          <p:nvPr/>
        </p:nvSpPr>
        <p:spPr>
          <a:xfrm>
            <a:off x="228599" y="5334000"/>
            <a:ext cx="2723225" cy="981723"/>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buNone/>
            </a:pPr>
            <a:r>
              <a:rPr lang="en-US" sz="1400" dirty="0" smtClean="0"/>
              <a:t>(Black, 2011)</a:t>
            </a:r>
          </a:p>
          <a:p>
            <a:pPr marL="68580" indent="0">
              <a:buNone/>
            </a:pPr>
            <a:r>
              <a:rPr lang="en-US" sz="1400" dirty="0" smtClean="0"/>
              <a:t>(</a:t>
            </a:r>
            <a:r>
              <a:rPr lang="en-US" sz="1400" dirty="0" err="1" smtClean="0"/>
              <a:t>McCance</a:t>
            </a:r>
            <a:r>
              <a:rPr lang="en-US" sz="1400" dirty="0" smtClean="0"/>
              <a:t>, McKenna, &amp; </a:t>
            </a:r>
            <a:r>
              <a:rPr lang="en-US" sz="1400" dirty="0" err="1" smtClean="0"/>
              <a:t>Boore</a:t>
            </a:r>
            <a:r>
              <a:rPr lang="en-US" sz="1400" dirty="0" smtClean="0"/>
              <a:t>, 1999)</a:t>
            </a:r>
          </a:p>
          <a:p>
            <a:pPr marL="68580" indent="0">
              <a:buNone/>
            </a:pPr>
            <a:r>
              <a:rPr lang="en-US" sz="1400" dirty="0" smtClean="0"/>
              <a:t>(</a:t>
            </a:r>
            <a:r>
              <a:rPr lang="en-US" sz="1400" dirty="0" err="1" smtClean="0"/>
              <a:t>Tomey</a:t>
            </a:r>
            <a:r>
              <a:rPr lang="en-US" sz="1400" dirty="0" smtClean="0"/>
              <a:t> &amp; </a:t>
            </a:r>
            <a:r>
              <a:rPr lang="en-US" sz="1400" dirty="0" err="1" smtClean="0"/>
              <a:t>Alligood</a:t>
            </a:r>
            <a:r>
              <a:rPr lang="en-US" sz="1400" dirty="0" smtClean="0"/>
              <a:t>, 2006)</a:t>
            </a:r>
          </a:p>
        </p:txBody>
      </p:sp>
    </p:spTree>
    <p:extLst>
      <p:ext uri="{BB962C8B-B14F-4D97-AF65-F5344CB8AC3E}">
        <p14:creationId xmlns:p14="http://schemas.microsoft.com/office/powerpoint/2010/main" val="1642300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Credentials &amp; Background</a:t>
            </a:r>
            <a:endParaRPr lang="en-US" dirty="0"/>
          </a:p>
        </p:txBody>
      </p:sp>
      <p:sp>
        <p:nvSpPr>
          <p:cNvPr id="3" name="Content Placeholder 2"/>
          <p:cNvSpPr>
            <a:spLocks noGrp="1"/>
          </p:cNvSpPr>
          <p:nvPr>
            <p:ph idx="1"/>
          </p:nvPr>
        </p:nvSpPr>
        <p:spPr>
          <a:xfrm>
            <a:off x="685800" y="1447800"/>
            <a:ext cx="7772400" cy="3886201"/>
          </a:xfrm>
        </p:spPr>
        <p:txBody>
          <a:bodyPr>
            <a:normAutofit/>
          </a:bodyPr>
          <a:lstStyle/>
          <a:p>
            <a:r>
              <a:rPr lang="en-US" dirty="0"/>
              <a:t>Born and raised in </a:t>
            </a:r>
            <a:r>
              <a:rPr lang="en-US" dirty="0" smtClean="0"/>
              <a:t>the Appalachian </a:t>
            </a:r>
            <a:r>
              <a:rPr lang="en-US" dirty="0"/>
              <a:t>Mountains of West Virginia</a:t>
            </a:r>
          </a:p>
          <a:p>
            <a:r>
              <a:rPr lang="en-US" dirty="0"/>
              <a:t>Graduated from the Lewis Gale School of Nursing</a:t>
            </a:r>
          </a:p>
          <a:p>
            <a:r>
              <a:rPr lang="en-US" dirty="0"/>
              <a:t>Moved to Colorado in </a:t>
            </a:r>
            <a:r>
              <a:rPr lang="en-US" dirty="0" smtClean="0"/>
              <a:t>1961; attended </a:t>
            </a:r>
            <a:r>
              <a:rPr lang="en-US" dirty="0"/>
              <a:t>University of </a:t>
            </a:r>
            <a:r>
              <a:rPr lang="en-US" dirty="0" smtClean="0"/>
              <a:t>Colorado</a:t>
            </a:r>
          </a:p>
          <a:p>
            <a:r>
              <a:rPr lang="en-US" dirty="0" smtClean="0"/>
              <a:t>Master’s </a:t>
            </a:r>
            <a:r>
              <a:rPr lang="en-US" dirty="0"/>
              <a:t>in </a:t>
            </a:r>
            <a:r>
              <a:rPr lang="en-US" dirty="0" smtClean="0"/>
              <a:t>Psychiatric-Mental </a:t>
            </a:r>
            <a:r>
              <a:rPr lang="en-US" dirty="0"/>
              <a:t>H</a:t>
            </a:r>
            <a:r>
              <a:rPr lang="en-US" dirty="0" smtClean="0"/>
              <a:t>ealth </a:t>
            </a:r>
            <a:r>
              <a:rPr lang="en-US" dirty="0"/>
              <a:t>N</a:t>
            </a:r>
            <a:r>
              <a:rPr lang="en-US" dirty="0" smtClean="0"/>
              <a:t>ursing;  </a:t>
            </a:r>
            <a:r>
              <a:rPr lang="en-US" dirty="0"/>
              <a:t>D</a:t>
            </a:r>
            <a:r>
              <a:rPr lang="en-US" dirty="0" smtClean="0"/>
              <a:t>octorate </a:t>
            </a:r>
            <a:r>
              <a:rPr lang="en-US" dirty="0"/>
              <a:t>in </a:t>
            </a:r>
            <a:r>
              <a:rPr lang="en-US" dirty="0" smtClean="0"/>
              <a:t>Educational </a:t>
            </a:r>
            <a:r>
              <a:rPr lang="en-US" dirty="0"/>
              <a:t>P</a:t>
            </a:r>
            <a:r>
              <a:rPr lang="en-US" dirty="0" smtClean="0"/>
              <a:t>sychology </a:t>
            </a:r>
            <a:r>
              <a:rPr lang="en-US" dirty="0"/>
              <a:t>and </a:t>
            </a:r>
            <a:r>
              <a:rPr lang="en-US" dirty="0" smtClean="0"/>
              <a:t>Counseling</a:t>
            </a:r>
            <a:endParaRPr lang="en-US" dirty="0"/>
          </a:p>
          <a:p>
            <a:r>
              <a:rPr lang="en-US" dirty="0" smtClean="0"/>
              <a:t>Joined University of Colorado School of Nursing faculty and became Director </a:t>
            </a:r>
            <a:r>
              <a:rPr lang="en-US" dirty="0"/>
              <a:t>of Nursing PhD program before </a:t>
            </a:r>
            <a:r>
              <a:rPr lang="en-US" dirty="0" smtClean="0"/>
              <a:t>traveling </a:t>
            </a:r>
            <a:r>
              <a:rPr lang="en-US" dirty="0"/>
              <a:t>on sabbatical</a:t>
            </a:r>
          </a:p>
          <a:p>
            <a:r>
              <a:rPr lang="en-US" dirty="0"/>
              <a:t>Dean of University of Colorado School of Nursing </a:t>
            </a:r>
          </a:p>
          <a:p>
            <a:r>
              <a:rPr lang="en-US" dirty="0"/>
              <a:t>Distinguished Professor of Nursing; </a:t>
            </a:r>
            <a:r>
              <a:rPr lang="en-US" dirty="0" err="1"/>
              <a:t>Murchinson-Scoville</a:t>
            </a:r>
            <a:r>
              <a:rPr lang="en-US" dirty="0"/>
              <a:t> Endowed Chair at University of Colorado School of Nursing</a:t>
            </a:r>
          </a:p>
          <a:p>
            <a:endParaRPr lang="en-US" dirty="0"/>
          </a:p>
        </p:txBody>
      </p:sp>
      <p:sp>
        <p:nvSpPr>
          <p:cNvPr id="4" name="Content Placeholder 9"/>
          <p:cNvSpPr txBox="1">
            <a:spLocks/>
          </p:cNvSpPr>
          <p:nvPr/>
        </p:nvSpPr>
        <p:spPr>
          <a:xfrm>
            <a:off x="605901" y="6096000"/>
            <a:ext cx="2133600" cy="457200"/>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buNone/>
            </a:pPr>
            <a:r>
              <a:rPr lang="en-US" sz="1400" dirty="0" smtClean="0">
                <a:solidFill>
                  <a:schemeClr val="bg2"/>
                </a:solidFill>
              </a:rPr>
              <a:t>(</a:t>
            </a:r>
            <a:r>
              <a:rPr lang="en-US" sz="1400" dirty="0" err="1" smtClean="0">
                <a:solidFill>
                  <a:schemeClr val="bg2"/>
                </a:solidFill>
              </a:rPr>
              <a:t>Tomey</a:t>
            </a:r>
            <a:r>
              <a:rPr lang="en-US" sz="1400" dirty="0" smtClean="0">
                <a:solidFill>
                  <a:schemeClr val="bg2"/>
                </a:solidFill>
              </a:rPr>
              <a:t> &amp; </a:t>
            </a:r>
            <a:r>
              <a:rPr lang="en-US" sz="1400" dirty="0" err="1" smtClean="0">
                <a:solidFill>
                  <a:schemeClr val="bg2"/>
                </a:solidFill>
              </a:rPr>
              <a:t>Alligood</a:t>
            </a:r>
            <a:r>
              <a:rPr lang="en-US" sz="1400" dirty="0" smtClean="0">
                <a:solidFill>
                  <a:schemeClr val="bg2"/>
                </a:solidFill>
              </a:rPr>
              <a:t>, 2006)</a:t>
            </a:r>
            <a:endParaRPr lang="en-US" sz="1400" dirty="0">
              <a:solidFill>
                <a:schemeClr val="bg2"/>
              </a:solidFill>
            </a:endParaRPr>
          </a:p>
        </p:txBody>
      </p:sp>
    </p:spTree>
    <p:extLst>
      <p:ext uri="{BB962C8B-B14F-4D97-AF65-F5344CB8AC3E}">
        <p14:creationId xmlns:p14="http://schemas.microsoft.com/office/powerpoint/2010/main" val="3111028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Theoretical Sources</a:t>
            </a:r>
            <a:endParaRPr lang="en-US" dirty="0"/>
          </a:p>
        </p:txBody>
      </p:sp>
      <p:sp>
        <p:nvSpPr>
          <p:cNvPr id="3" name="Content Placeholder 2"/>
          <p:cNvSpPr>
            <a:spLocks noGrp="1"/>
          </p:cNvSpPr>
          <p:nvPr>
            <p:ph idx="1"/>
          </p:nvPr>
        </p:nvSpPr>
        <p:spPr>
          <a:xfrm>
            <a:off x="685800" y="1295400"/>
            <a:ext cx="7772400" cy="4038601"/>
          </a:xfrm>
        </p:spPr>
        <p:txBody>
          <a:bodyPr>
            <a:normAutofit/>
          </a:bodyPr>
          <a:lstStyle/>
          <a:p>
            <a:r>
              <a:rPr lang="en-US" dirty="0" smtClean="0"/>
              <a:t>Nursing </a:t>
            </a:r>
            <a:r>
              <a:rPr lang="en-US" dirty="0"/>
              <a:t>knowledge combined with </a:t>
            </a:r>
            <a:r>
              <a:rPr lang="en-US" dirty="0" smtClean="0"/>
              <a:t>theories from Nightingale</a:t>
            </a:r>
            <a:r>
              <a:rPr lang="en-US" dirty="0"/>
              <a:t>, Henderson, </a:t>
            </a:r>
            <a:r>
              <a:rPr lang="en-US" dirty="0" err="1"/>
              <a:t>Leininger</a:t>
            </a:r>
            <a:r>
              <a:rPr lang="en-US" dirty="0"/>
              <a:t>, Maslow, Erickson, and Whitehead</a:t>
            </a:r>
          </a:p>
          <a:p>
            <a:r>
              <a:rPr lang="en-US" dirty="0"/>
              <a:t>Guidance from feminist theory, quantum physics, traditional </a:t>
            </a:r>
            <a:r>
              <a:rPr lang="en-US" dirty="0" smtClean="0"/>
              <a:t>wisdom, perennial </a:t>
            </a:r>
            <a:r>
              <a:rPr lang="en-US" dirty="0"/>
              <a:t>philosophy, </a:t>
            </a:r>
            <a:r>
              <a:rPr lang="en-US" dirty="0" smtClean="0"/>
              <a:t>sciences, </a:t>
            </a:r>
            <a:r>
              <a:rPr lang="en-US" dirty="0"/>
              <a:t>and humanities</a:t>
            </a:r>
          </a:p>
          <a:p>
            <a:r>
              <a:rPr lang="en-US" dirty="0"/>
              <a:t>States “my early work emerged from my own values, beliefs, and perceptions about personhood, life, health, and healing</a:t>
            </a:r>
            <a:r>
              <a:rPr lang="en-US" dirty="0" smtClean="0"/>
              <a:t>”(</a:t>
            </a:r>
            <a:r>
              <a:rPr lang="en-US" dirty="0" err="1" smtClean="0"/>
              <a:t>Tomey</a:t>
            </a:r>
            <a:r>
              <a:rPr lang="en-US" dirty="0" smtClean="0"/>
              <a:t> &amp; </a:t>
            </a:r>
            <a:r>
              <a:rPr lang="en-US" dirty="0" err="1" smtClean="0"/>
              <a:t>Alligood</a:t>
            </a:r>
            <a:r>
              <a:rPr lang="en-US" dirty="0" smtClean="0"/>
              <a:t>, 2006, p. 94)</a:t>
            </a:r>
            <a:endParaRPr lang="en-US" dirty="0"/>
          </a:p>
          <a:p>
            <a:r>
              <a:rPr lang="en-US" dirty="0" smtClean="0"/>
              <a:t>Emphasis </a:t>
            </a:r>
            <a:r>
              <a:rPr lang="en-US" dirty="0"/>
              <a:t>on congruence, empathy and </a:t>
            </a:r>
            <a:r>
              <a:rPr lang="en-US" dirty="0" smtClean="0"/>
              <a:t>warmth</a:t>
            </a:r>
            <a:r>
              <a:rPr lang="en-US" dirty="0"/>
              <a:t> </a:t>
            </a:r>
            <a:r>
              <a:rPr lang="en-US" dirty="0" smtClean="0"/>
              <a:t>credited to </a:t>
            </a:r>
            <a:r>
              <a:rPr lang="en-US" dirty="0"/>
              <a:t>transpersonal psychology and Carl Rogers </a:t>
            </a:r>
          </a:p>
          <a:p>
            <a:r>
              <a:rPr lang="en-US" dirty="0"/>
              <a:t>Believes nurses need </a:t>
            </a:r>
            <a:r>
              <a:rPr lang="en-US" dirty="0" smtClean="0"/>
              <a:t>solid </a:t>
            </a:r>
            <a:r>
              <a:rPr lang="en-US" dirty="0"/>
              <a:t>background in liberal </a:t>
            </a:r>
            <a:r>
              <a:rPr lang="en-US" dirty="0" smtClean="0"/>
              <a:t>arts </a:t>
            </a:r>
            <a:r>
              <a:rPr lang="en-US" dirty="0"/>
              <a:t>and humanities </a:t>
            </a:r>
            <a:r>
              <a:rPr lang="en-US" dirty="0" smtClean="0"/>
              <a:t>to develop personal growth and thinking skills</a:t>
            </a:r>
            <a:endParaRPr lang="en-US" dirty="0"/>
          </a:p>
          <a:p>
            <a:endParaRPr lang="en-US" dirty="0"/>
          </a:p>
        </p:txBody>
      </p:sp>
      <p:sp>
        <p:nvSpPr>
          <p:cNvPr id="4" name="Content Placeholder 9"/>
          <p:cNvSpPr txBox="1">
            <a:spLocks/>
          </p:cNvSpPr>
          <p:nvPr/>
        </p:nvSpPr>
        <p:spPr>
          <a:xfrm>
            <a:off x="605901" y="6096000"/>
            <a:ext cx="2133600" cy="457200"/>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buNone/>
            </a:pPr>
            <a:r>
              <a:rPr lang="en-US" sz="1400" dirty="0" smtClean="0">
                <a:solidFill>
                  <a:schemeClr val="bg2"/>
                </a:solidFill>
              </a:rPr>
              <a:t>(</a:t>
            </a:r>
            <a:r>
              <a:rPr lang="en-US" sz="1400" dirty="0" err="1" smtClean="0">
                <a:solidFill>
                  <a:schemeClr val="bg2"/>
                </a:solidFill>
              </a:rPr>
              <a:t>Tomey</a:t>
            </a:r>
            <a:r>
              <a:rPr lang="en-US" sz="1400" dirty="0" smtClean="0">
                <a:solidFill>
                  <a:schemeClr val="bg2"/>
                </a:solidFill>
              </a:rPr>
              <a:t> &amp; </a:t>
            </a:r>
            <a:r>
              <a:rPr lang="en-US" sz="1400" dirty="0" err="1" smtClean="0">
                <a:solidFill>
                  <a:schemeClr val="bg2"/>
                </a:solidFill>
              </a:rPr>
              <a:t>Alligood</a:t>
            </a:r>
            <a:r>
              <a:rPr lang="en-US" sz="1400" dirty="0" smtClean="0">
                <a:solidFill>
                  <a:schemeClr val="bg2"/>
                </a:solidFill>
              </a:rPr>
              <a:t>, 2006)</a:t>
            </a:r>
            <a:endParaRPr lang="en-US" sz="1400" dirty="0">
              <a:solidFill>
                <a:schemeClr val="bg2"/>
              </a:solidFill>
            </a:endParaRPr>
          </a:p>
        </p:txBody>
      </p:sp>
      <p:pic>
        <p:nvPicPr>
          <p:cNvPr id="2053" name="Picture 5" descr="C:\Users\Pati Moon\AppData\Local\Microsoft\Windows\Temporary Internet Files\Content.IE5\FFWV54D5\MC90009789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4876800"/>
            <a:ext cx="1295400" cy="1358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868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Major Concepts &amp; Definitions</a:t>
            </a:r>
            <a:endParaRPr lang="en-US" dirty="0"/>
          </a:p>
        </p:txBody>
      </p:sp>
      <p:sp>
        <p:nvSpPr>
          <p:cNvPr id="5" name="Text Placeholder 4"/>
          <p:cNvSpPr>
            <a:spLocks noGrp="1"/>
          </p:cNvSpPr>
          <p:nvPr>
            <p:ph type="body" idx="1"/>
          </p:nvPr>
        </p:nvSpPr>
        <p:spPr/>
        <p:txBody>
          <a:bodyPr/>
          <a:lstStyle/>
          <a:p>
            <a:r>
              <a:rPr lang="en-US" dirty="0" smtClean="0"/>
              <a:t>Watson’s Ten </a:t>
            </a:r>
            <a:r>
              <a:rPr lang="en-US" dirty="0" err="1" smtClean="0"/>
              <a:t>Carative</a:t>
            </a:r>
            <a:r>
              <a:rPr lang="en-US" dirty="0" smtClean="0"/>
              <a:t> Factors</a:t>
            </a:r>
            <a:endParaRPr lang="en-US" dirty="0"/>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artisticPaintBrush/>
                    </a14:imgEffect>
                    <a14:imgEffect>
                      <a14:colorTemperature colorTemp="8750"/>
                    </a14:imgEffect>
                    <a14:imgEffect>
                      <a14:saturation sat="75000"/>
                    </a14:imgEffect>
                  </a14:imgLayer>
                </a14:imgProps>
              </a:ext>
              <a:ext uri="{28A0092B-C50C-407E-A947-70E740481C1C}">
                <a14:useLocalDpi xmlns:a14="http://schemas.microsoft.com/office/drawing/2010/main" val="0"/>
              </a:ext>
            </a:extLst>
          </a:blip>
          <a:stretch>
            <a:fillRect/>
          </a:stretch>
        </p:blipFill>
        <p:spPr>
          <a:xfrm>
            <a:off x="4267200" y="609600"/>
            <a:ext cx="4267200" cy="2667000"/>
          </a:xfrm>
          <a:prstGeom prst="rect">
            <a:avLst/>
          </a:prstGeom>
          <a:effectLst>
            <a:softEdge rad="127000"/>
          </a:effectLst>
        </p:spPr>
      </p:pic>
      <p:sp>
        <p:nvSpPr>
          <p:cNvPr id="7" name="Content Placeholder 9"/>
          <p:cNvSpPr txBox="1">
            <a:spLocks/>
          </p:cNvSpPr>
          <p:nvPr/>
        </p:nvSpPr>
        <p:spPr>
          <a:xfrm>
            <a:off x="6248400" y="3200400"/>
            <a:ext cx="2133600" cy="457200"/>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lgn="r">
              <a:buNone/>
            </a:pPr>
            <a:r>
              <a:rPr lang="en-US" sz="800" dirty="0" smtClean="0"/>
              <a:t>Photo: (Watson Caring Science Institute, </a:t>
            </a:r>
            <a:r>
              <a:rPr lang="en-US" sz="800" dirty="0" err="1" smtClean="0"/>
              <a:t>n.d.</a:t>
            </a:r>
            <a:r>
              <a:rPr lang="en-US" sz="800" dirty="0" smtClean="0"/>
              <a:t>)</a:t>
            </a:r>
            <a:endParaRPr lang="en-US" sz="1100" dirty="0" smtClean="0"/>
          </a:p>
        </p:txBody>
      </p:sp>
    </p:spTree>
    <p:extLst>
      <p:ext uri="{BB962C8B-B14F-4D97-AF65-F5344CB8AC3E}">
        <p14:creationId xmlns:p14="http://schemas.microsoft.com/office/powerpoint/2010/main" val="1055716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696200" cy="1112838"/>
          </a:xfrm>
        </p:spPr>
        <p:txBody>
          <a:bodyPr>
            <a:noAutofit/>
          </a:bodyPr>
          <a:lstStyle/>
          <a:p>
            <a:r>
              <a:rPr lang="en-US" sz="3200" dirty="0" smtClean="0"/>
              <a:t/>
            </a:r>
            <a:br>
              <a:rPr lang="en-US" sz="3200" dirty="0" smtClean="0"/>
            </a:br>
            <a:r>
              <a:rPr lang="en-US" sz="2900" dirty="0" smtClean="0"/>
              <a:t>Formation of a humanistic-altruistic system of values</a:t>
            </a:r>
            <a:r>
              <a:rPr lang="en-US" sz="2000" dirty="0" smtClean="0"/>
              <a:t/>
            </a:r>
            <a:br>
              <a:rPr lang="en-US" sz="2000" dirty="0" smtClean="0"/>
            </a:br>
            <a:r>
              <a:rPr lang="en-US" sz="2000" dirty="0" smtClean="0"/>
              <a:t/>
            </a:r>
            <a:br>
              <a:rPr lang="en-US" sz="2000" dirty="0" smtClean="0"/>
            </a:br>
            <a:endParaRPr lang="en-US" sz="2000" dirty="0"/>
          </a:p>
        </p:txBody>
      </p:sp>
      <p:sp>
        <p:nvSpPr>
          <p:cNvPr id="3" name="Content Placeholder 2"/>
          <p:cNvSpPr>
            <a:spLocks noGrp="1"/>
          </p:cNvSpPr>
          <p:nvPr>
            <p:ph idx="1"/>
          </p:nvPr>
        </p:nvSpPr>
        <p:spPr>
          <a:xfrm>
            <a:off x="685800" y="1600200"/>
            <a:ext cx="7772400" cy="3962400"/>
          </a:xfrm>
        </p:spPr>
        <p:txBody>
          <a:bodyPr>
            <a:normAutofit fontScale="92500" lnSpcReduction="20000"/>
          </a:bodyPr>
          <a:lstStyle/>
          <a:p>
            <a:pPr marL="1377950" indent="-1309688">
              <a:buNone/>
              <a:tabLst>
                <a:tab pos="1377950" algn="l"/>
              </a:tabLst>
            </a:pPr>
            <a:r>
              <a:rPr lang="en-US" dirty="0" smtClean="0"/>
              <a:t>Definition:	Practice of loving-kindness within the context of caring consciousness.</a:t>
            </a:r>
          </a:p>
          <a:p>
            <a:pPr marL="68580" indent="0">
              <a:buNone/>
            </a:pPr>
            <a:endParaRPr lang="en-US" dirty="0" smtClean="0"/>
          </a:p>
          <a:p>
            <a:pPr marL="68580" indent="0" algn="ctr">
              <a:buNone/>
            </a:pPr>
            <a:r>
              <a:rPr lang="en-US" dirty="0" smtClean="0"/>
              <a:t>“We can become </a:t>
            </a:r>
            <a:r>
              <a:rPr lang="en-US" dirty="0"/>
              <a:t>part of a global vision of health and human transformation to help purify the toxins and poisons; the negativity of violence, abuse, war; the </a:t>
            </a:r>
            <a:r>
              <a:rPr lang="en-US" dirty="0" err="1"/>
              <a:t>noncaring</a:t>
            </a:r>
            <a:r>
              <a:rPr lang="en-US" dirty="0"/>
              <a:t> and disregard for the human-environment-universe connection for self and all living things</a:t>
            </a:r>
            <a:r>
              <a:rPr lang="en-US" dirty="0" smtClean="0"/>
              <a:t>.”  (Watson, 2008, location 847)</a:t>
            </a:r>
          </a:p>
          <a:p>
            <a:pPr marL="68580" indent="0">
              <a:buNone/>
            </a:pPr>
            <a:endParaRPr lang="en-US" dirty="0" smtClean="0"/>
          </a:p>
          <a:p>
            <a:pPr marL="68580" indent="0">
              <a:buNone/>
            </a:pPr>
            <a:r>
              <a:rPr lang="en-US" dirty="0" smtClean="0"/>
              <a:t>Use in Nursing Practice:</a:t>
            </a:r>
          </a:p>
          <a:p>
            <a:r>
              <a:rPr lang="en-US" dirty="0"/>
              <a:t>“Be the work” and be a living model of caring and altruistic </a:t>
            </a:r>
            <a:r>
              <a:rPr lang="en-US" dirty="0" smtClean="0"/>
              <a:t>values</a:t>
            </a:r>
            <a:endParaRPr lang="en-US" dirty="0"/>
          </a:p>
          <a:p>
            <a:r>
              <a:rPr lang="en-US" dirty="0"/>
              <a:t>Cultivate a mindset of gratitude, loving kindness and </a:t>
            </a:r>
            <a:r>
              <a:rPr lang="en-US" dirty="0" smtClean="0"/>
              <a:t>compassion</a:t>
            </a:r>
            <a:endParaRPr lang="en-US" dirty="0"/>
          </a:p>
          <a:p>
            <a:r>
              <a:rPr lang="en-US" dirty="0"/>
              <a:t>Develop </a:t>
            </a:r>
            <a:r>
              <a:rPr lang="en-US" dirty="0" smtClean="0"/>
              <a:t>equanimity,  </a:t>
            </a:r>
            <a:r>
              <a:rPr lang="en-US" dirty="0"/>
              <a:t>an inner state of balance and a noninterference of what </a:t>
            </a:r>
            <a:r>
              <a:rPr lang="en-US" dirty="0" smtClean="0"/>
              <a:t>is</a:t>
            </a:r>
            <a:endParaRPr lang="en-US" dirty="0"/>
          </a:p>
          <a:p>
            <a:pPr marL="68580" indent="0">
              <a:buNone/>
            </a:pPr>
            <a:endParaRPr lang="en-US" dirty="0" smtClean="0"/>
          </a:p>
        </p:txBody>
      </p:sp>
      <p:sp>
        <p:nvSpPr>
          <p:cNvPr id="4" name="Content Placeholder 9"/>
          <p:cNvSpPr txBox="1">
            <a:spLocks/>
          </p:cNvSpPr>
          <p:nvPr/>
        </p:nvSpPr>
        <p:spPr>
          <a:xfrm>
            <a:off x="605901" y="6096000"/>
            <a:ext cx="2133600" cy="457200"/>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buClr>
                <a:srgbClr val="86CE24"/>
              </a:buClr>
              <a:buFont typeface="Wingdings 3" pitchFamily="18" charset="2"/>
              <a:buNone/>
            </a:pPr>
            <a:r>
              <a:rPr lang="en-US" sz="1400" dirty="0" smtClean="0">
                <a:solidFill>
                  <a:srgbClr val="282828"/>
                </a:solidFill>
              </a:rPr>
              <a:t>(Watson, 2008)</a:t>
            </a:r>
            <a:endParaRPr lang="en-US" sz="1400" dirty="0">
              <a:solidFill>
                <a:srgbClr val="282828"/>
              </a:solidFill>
            </a:endParaRPr>
          </a:p>
        </p:txBody>
      </p:sp>
    </p:spTree>
    <p:extLst>
      <p:ext uri="{BB962C8B-B14F-4D97-AF65-F5344CB8AC3E}">
        <p14:creationId xmlns:p14="http://schemas.microsoft.com/office/powerpoint/2010/main" val="298271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
            </a:r>
            <a:br>
              <a:rPr lang="en-US" sz="3200" dirty="0" smtClean="0"/>
            </a:br>
            <a:r>
              <a:rPr lang="en-US" sz="3200" dirty="0" smtClean="0"/>
              <a:t>Instillation of faith-hope</a:t>
            </a:r>
            <a:br>
              <a:rPr lang="en-US" sz="3200" dirty="0" smtClean="0"/>
            </a:br>
            <a:r>
              <a:rPr lang="en-US" sz="2000" dirty="0" smtClean="0"/>
              <a:t/>
            </a:r>
            <a:br>
              <a:rPr lang="en-US" sz="2000" dirty="0" smtClean="0"/>
            </a:br>
            <a:endParaRPr lang="en-US" sz="2000" dirty="0"/>
          </a:p>
        </p:txBody>
      </p:sp>
      <p:sp>
        <p:nvSpPr>
          <p:cNvPr id="3" name="Content Placeholder 2"/>
          <p:cNvSpPr>
            <a:spLocks noGrp="1"/>
          </p:cNvSpPr>
          <p:nvPr>
            <p:ph idx="1"/>
          </p:nvPr>
        </p:nvSpPr>
        <p:spPr>
          <a:xfrm>
            <a:off x="685800" y="1600201"/>
            <a:ext cx="7772400" cy="4038600"/>
          </a:xfrm>
        </p:spPr>
        <p:txBody>
          <a:bodyPr>
            <a:normAutofit fontScale="85000" lnSpcReduction="20000"/>
          </a:bodyPr>
          <a:lstStyle/>
          <a:p>
            <a:pPr marL="1146175" indent="-1077913">
              <a:buNone/>
            </a:pPr>
            <a:r>
              <a:rPr lang="en-US" dirty="0" smtClean="0"/>
              <a:t>Definition: 	Being </a:t>
            </a:r>
            <a:r>
              <a:rPr lang="en-US" dirty="0"/>
              <a:t>authentically present and enabling and sustaining the </a:t>
            </a:r>
            <a:r>
              <a:rPr lang="en-US" dirty="0" smtClean="0"/>
              <a:t>deep belief system </a:t>
            </a:r>
            <a:r>
              <a:rPr lang="en-US" dirty="0"/>
              <a:t>and subjective life-world of self and one </a:t>
            </a:r>
            <a:r>
              <a:rPr lang="en-US" dirty="0" smtClean="0"/>
              <a:t>being </a:t>
            </a:r>
            <a:r>
              <a:rPr lang="en-US" dirty="0"/>
              <a:t>cared </a:t>
            </a:r>
            <a:r>
              <a:rPr lang="en-US" dirty="0" smtClean="0"/>
              <a:t>for.</a:t>
            </a:r>
          </a:p>
          <a:p>
            <a:pPr marL="68580" indent="0">
              <a:buNone/>
            </a:pPr>
            <a:endParaRPr lang="en-US" dirty="0" smtClean="0"/>
          </a:p>
          <a:p>
            <a:pPr marL="68580" indent="0">
              <a:buNone/>
            </a:pPr>
            <a:r>
              <a:rPr lang="en-US" dirty="0" smtClean="0"/>
              <a:t>“We </a:t>
            </a:r>
            <a:r>
              <a:rPr lang="en-US" dirty="0"/>
              <a:t>cannot ignore the importance of hope and </a:t>
            </a:r>
            <a:endParaRPr lang="en-US" dirty="0" smtClean="0"/>
          </a:p>
          <a:p>
            <a:pPr marL="68580" indent="0">
              <a:buNone/>
            </a:pPr>
            <a:r>
              <a:rPr lang="en-US" dirty="0" smtClean="0"/>
              <a:t>faith </a:t>
            </a:r>
            <a:r>
              <a:rPr lang="en-US" dirty="0"/>
              <a:t>and the role they play in people’s lives, especially </a:t>
            </a:r>
            <a:endParaRPr lang="en-US" dirty="0" smtClean="0"/>
          </a:p>
          <a:p>
            <a:pPr marL="68580" indent="0">
              <a:buNone/>
            </a:pPr>
            <a:r>
              <a:rPr lang="en-US" dirty="0" smtClean="0"/>
              <a:t>when </a:t>
            </a:r>
            <a:r>
              <a:rPr lang="en-US" dirty="0"/>
              <a:t>faced with the unknowns, mysteries, and </a:t>
            </a:r>
            <a:r>
              <a:rPr lang="en-US" dirty="0" smtClean="0"/>
              <a:t>crises</a:t>
            </a:r>
          </a:p>
          <a:p>
            <a:pPr marL="68580" indent="0">
              <a:buNone/>
            </a:pPr>
            <a:r>
              <a:rPr lang="en-US" dirty="0" smtClean="0"/>
              <a:t>of </a:t>
            </a:r>
            <a:r>
              <a:rPr lang="en-US" dirty="0"/>
              <a:t>illness, pain, loss, stress, despair, grief, trauma, </a:t>
            </a:r>
            <a:r>
              <a:rPr lang="en-US" dirty="0" smtClean="0"/>
              <a:t>death”</a:t>
            </a:r>
            <a:endParaRPr lang="en-US" dirty="0"/>
          </a:p>
          <a:p>
            <a:pPr marL="68580" indent="0">
              <a:buNone/>
            </a:pPr>
            <a:r>
              <a:rPr lang="en-US" dirty="0" smtClean="0"/>
              <a:t>(Watson, 2008, location 1098) </a:t>
            </a:r>
          </a:p>
          <a:p>
            <a:pPr marL="68580" indent="0">
              <a:buNone/>
            </a:pPr>
            <a:endParaRPr lang="en-US" dirty="0" smtClean="0"/>
          </a:p>
          <a:p>
            <a:pPr marL="68580" indent="0">
              <a:buNone/>
            </a:pPr>
            <a:r>
              <a:rPr lang="en-US" dirty="0" smtClean="0"/>
              <a:t>Use in Nursing Practice:</a:t>
            </a:r>
            <a:endParaRPr lang="en-US" dirty="0"/>
          </a:p>
          <a:p>
            <a:r>
              <a:rPr lang="en-US" dirty="0" smtClean="0"/>
              <a:t>In times when there is no concrete, tangible modality to be done, an expression of faith and hope from us can allow another to access this part of themselves</a:t>
            </a:r>
            <a:endParaRPr lang="en-US" dirty="0"/>
          </a:p>
          <a:p>
            <a:r>
              <a:rPr lang="en-US" dirty="0" smtClean="0"/>
              <a:t>Attend and support the balance of mind-body-spirit and develop a holistic sense of caring</a:t>
            </a:r>
            <a:endParaRPr lang="en-US" dirty="0"/>
          </a:p>
        </p:txBody>
      </p:sp>
      <p:sp>
        <p:nvSpPr>
          <p:cNvPr id="4" name="Content Placeholder 9"/>
          <p:cNvSpPr txBox="1">
            <a:spLocks/>
          </p:cNvSpPr>
          <p:nvPr/>
        </p:nvSpPr>
        <p:spPr>
          <a:xfrm>
            <a:off x="605900" y="6019800"/>
            <a:ext cx="2746900" cy="838200"/>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buClr>
                <a:srgbClr val="86CE24"/>
              </a:buClr>
              <a:buFont typeface="Wingdings 3" pitchFamily="18" charset="2"/>
              <a:buNone/>
            </a:pPr>
            <a:r>
              <a:rPr lang="en-US" sz="1400" dirty="0" smtClean="0">
                <a:solidFill>
                  <a:srgbClr val="282828"/>
                </a:solidFill>
              </a:rPr>
              <a:t>(Adventist Hinsdale Hospital, 2011)</a:t>
            </a:r>
          </a:p>
          <a:p>
            <a:pPr marL="68580" indent="0">
              <a:buClr>
                <a:srgbClr val="86CE24"/>
              </a:buClr>
              <a:buFont typeface="Wingdings 3" pitchFamily="18" charset="2"/>
              <a:buNone/>
            </a:pPr>
            <a:r>
              <a:rPr lang="en-US" sz="1400" dirty="0" smtClean="0">
                <a:solidFill>
                  <a:srgbClr val="282828"/>
                </a:solidFill>
              </a:rPr>
              <a:t>(Watson, 2008)</a:t>
            </a:r>
            <a:endParaRPr lang="en-US" sz="1400" dirty="0">
              <a:solidFill>
                <a:srgbClr val="282828"/>
              </a:solidFill>
            </a:endParaRPr>
          </a:p>
        </p:txBody>
      </p:sp>
      <p:pic>
        <p:nvPicPr>
          <p:cNvPr id="3074" name="Picture 2" descr="C:\Users\Owner\Pictures\field of hope watercol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2272664"/>
            <a:ext cx="2667000" cy="1883569"/>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15000" y="4156232"/>
            <a:ext cx="2819400" cy="246221"/>
          </a:xfrm>
          <a:prstGeom prst="rect">
            <a:avLst/>
          </a:prstGeom>
          <a:noFill/>
        </p:spPr>
        <p:txBody>
          <a:bodyPr wrap="square" rtlCol="0">
            <a:spAutoFit/>
          </a:bodyPr>
          <a:lstStyle/>
          <a:p>
            <a:r>
              <a:rPr lang="en-US" sz="1000" dirty="0" smtClean="0">
                <a:solidFill>
                  <a:srgbClr val="FFFFFF"/>
                </a:solidFill>
              </a:rPr>
              <a:t>“Field of Hope”  by Kirsten Bailey (2010)</a:t>
            </a:r>
            <a:endParaRPr lang="en-US" sz="1000" dirty="0">
              <a:solidFill>
                <a:srgbClr val="FFFFFF"/>
              </a:solidFill>
            </a:endParaRPr>
          </a:p>
        </p:txBody>
      </p:sp>
    </p:spTree>
    <p:extLst>
      <p:ext uri="{BB962C8B-B14F-4D97-AF65-F5344CB8AC3E}">
        <p14:creationId xmlns:p14="http://schemas.microsoft.com/office/powerpoint/2010/main" val="4019945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
            </a:r>
            <a:br>
              <a:rPr lang="en-US" sz="3200" dirty="0" smtClean="0"/>
            </a:br>
            <a:r>
              <a:rPr lang="en-US" sz="3200" dirty="0" smtClean="0"/>
              <a:t>Cultivation of Sensitivity to Self &amp; Others</a:t>
            </a:r>
            <a:r>
              <a:rPr lang="en-US" sz="2000" dirty="0" smtClean="0"/>
              <a:t/>
            </a:r>
            <a:br>
              <a:rPr lang="en-US" sz="2000" dirty="0" smtClean="0"/>
            </a:br>
            <a:r>
              <a:rPr lang="en-US" sz="2000" dirty="0"/>
              <a:t/>
            </a:r>
            <a:br>
              <a:rPr lang="en-US" sz="2000" dirty="0"/>
            </a:br>
            <a:endParaRPr lang="en-US" sz="2000" dirty="0"/>
          </a:p>
        </p:txBody>
      </p:sp>
      <p:sp>
        <p:nvSpPr>
          <p:cNvPr id="4" name="Content Placeholder 3"/>
          <p:cNvSpPr>
            <a:spLocks noGrp="1"/>
          </p:cNvSpPr>
          <p:nvPr>
            <p:ph idx="1"/>
          </p:nvPr>
        </p:nvSpPr>
        <p:spPr/>
        <p:txBody>
          <a:bodyPr>
            <a:normAutofit fontScale="92500" lnSpcReduction="10000"/>
          </a:bodyPr>
          <a:lstStyle/>
          <a:p>
            <a:pPr marL="1262063" indent="-1193800">
              <a:buNone/>
              <a:tabLst>
                <a:tab pos="1262063" algn="l"/>
              </a:tabLst>
            </a:pPr>
            <a:r>
              <a:rPr lang="en-US" dirty="0" smtClean="0"/>
              <a:t>Definition: 	Cultivation </a:t>
            </a:r>
            <a:r>
              <a:rPr lang="en-US" dirty="0"/>
              <a:t>of one’s own spiritual practices and </a:t>
            </a:r>
            <a:r>
              <a:rPr lang="en-US" dirty="0" smtClean="0"/>
              <a:t>transpersonal </a:t>
            </a:r>
            <a:r>
              <a:rPr lang="en-US" dirty="0"/>
              <a:t>self going beyond the ego </a:t>
            </a:r>
            <a:r>
              <a:rPr lang="en-US" dirty="0" smtClean="0"/>
              <a:t>self.</a:t>
            </a:r>
          </a:p>
          <a:p>
            <a:pPr marL="68580" indent="0">
              <a:buNone/>
            </a:pPr>
            <a:endParaRPr lang="en-US" dirty="0" smtClean="0"/>
          </a:p>
          <a:p>
            <a:pPr marL="68580" indent="0" algn="ctr">
              <a:buNone/>
            </a:pPr>
            <a:r>
              <a:rPr lang="en-US" dirty="0"/>
              <a:t>“…the source of maturity, reflection, insight and mindfulness for developing an evolved consciousness is within</a:t>
            </a:r>
            <a:r>
              <a:rPr lang="en-US" dirty="0" smtClean="0"/>
              <a:t>.”  (Watson, 2008, location 1174)</a:t>
            </a:r>
          </a:p>
          <a:p>
            <a:pPr marL="68580" indent="0">
              <a:buNone/>
            </a:pPr>
            <a:endParaRPr lang="en-US" dirty="0" smtClean="0"/>
          </a:p>
          <a:p>
            <a:pPr marL="68580" indent="0">
              <a:buNone/>
            </a:pPr>
            <a:r>
              <a:rPr lang="en-US" dirty="0" smtClean="0"/>
              <a:t>Use in Nursing Practice:</a:t>
            </a:r>
            <a:endParaRPr lang="en-US" dirty="0"/>
          </a:p>
          <a:p>
            <a:r>
              <a:rPr lang="en-US" dirty="0" smtClean="0"/>
              <a:t>Cultivate one’s own spiritual growth, insight, mindfulness in order to be sensitive to self and others</a:t>
            </a:r>
          </a:p>
          <a:p>
            <a:r>
              <a:rPr lang="en-US" dirty="0" smtClean="0"/>
              <a:t>Acceptance and cultivation of these qualities fosters spiritual development and is the basis for transpersonal connections</a:t>
            </a:r>
            <a:endParaRPr lang="en-US" dirty="0"/>
          </a:p>
          <a:p>
            <a:endParaRPr lang="en-US" dirty="0"/>
          </a:p>
        </p:txBody>
      </p:sp>
      <p:sp>
        <p:nvSpPr>
          <p:cNvPr id="5" name="Content Placeholder 9"/>
          <p:cNvSpPr txBox="1">
            <a:spLocks/>
          </p:cNvSpPr>
          <p:nvPr/>
        </p:nvSpPr>
        <p:spPr>
          <a:xfrm>
            <a:off x="605901" y="6096000"/>
            <a:ext cx="2133600" cy="457200"/>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buClr>
                <a:srgbClr val="86CE24"/>
              </a:buClr>
              <a:buFont typeface="Wingdings 3" pitchFamily="18" charset="2"/>
              <a:buNone/>
            </a:pPr>
            <a:r>
              <a:rPr lang="en-US" sz="1400" dirty="0" smtClean="0">
                <a:solidFill>
                  <a:srgbClr val="282828"/>
                </a:solidFill>
              </a:rPr>
              <a:t>(Watson, 2008)</a:t>
            </a:r>
            <a:endParaRPr lang="en-US" sz="1400" dirty="0">
              <a:solidFill>
                <a:srgbClr val="282828"/>
              </a:solidFill>
            </a:endParaRPr>
          </a:p>
        </p:txBody>
      </p:sp>
    </p:spTree>
    <p:extLst>
      <p:ext uri="{BB962C8B-B14F-4D97-AF65-F5344CB8AC3E}">
        <p14:creationId xmlns:p14="http://schemas.microsoft.com/office/powerpoint/2010/main" val="13997505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
            </a:r>
            <a:br>
              <a:rPr lang="en-US" sz="3200" dirty="0" smtClean="0"/>
            </a:br>
            <a:r>
              <a:rPr lang="en-US" sz="3100" dirty="0" smtClean="0"/>
              <a:t>Development of Helping-Trust Relationship</a:t>
            </a:r>
            <a:r>
              <a:rPr lang="en-US" sz="2000" dirty="0" smtClean="0"/>
              <a:t/>
            </a:r>
            <a:br>
              <a:rPr lang="en-US" sz="2000" dirty="0" smtClean="0"/>
            </a:br>
            <a:r>
              <a:rPr lang="en-US" sz="2000" dirty="0"/>
              <a:t/>
            </a:r>
            <a:br>
              <a:rPr lang="en-US" sz="2000" dirty="0"/>
            </a:br>
            <a:endParaRPr lang="en-US" sz="2000" dirty="0"/>
          </a:p>
        </p:txBody>
      </p:sp>
      <p:sp>
        <p:nvSpPr>
          <p:cNvPr id="4" name="Content Placeholder 9"/>
          <p:cNvSpPr txBox="1">
            <a:spLocks/>
          </p:cNvSpPr>
          <p:nvPr/>
        </p:nvSpPr>
        <p:spPr>
          <a:xfrm>
            <a:off x="605901" y="6096000"/>
            <a:ext cx="2133600" cy="457200"/>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buClr>
                <a:srgbClr val="86CE24"/>
              </a:buClr>
              <a:buFont typeface="Wingdings 3" pitchFamily="18" charset="2"/>
              <a:buNone/>
            </a:pPr>
            <a:r>
              <a:rPr lang="en-US" sz="1400" dirty="0" smtClean="0">
                <a:solidFill>
                  <a:srgbClr val="282828"/>
                </a:solidFill>
              </a:rPr>
              <a:t>(Watson, 2008)</a:t>
            </a:r>
          </a:p>
          <a:p>
            <a:pPr marL="68580" indent="0">
              <a:buClr>
                <a:srgbClr val="86CE24"/>
              </a:buClr>
              <a:buFont typeface="Wingdings 3" pitchFamily="18" charset="2"/>
              <a:buNone/>
            </a:pPr>
            <a:endParaRPr lang="en-US" sz="1400" dirty="0" smtClean="0">
              <a:solidFill>
                <a:srgbClr val="282828"/>
              </a:solidFill>
            </a:endParaRPr>
          </a:p>
        </p:txBody>
      </p:sp>
      <p:pic>
        <p:nvPicPr>
          <p:cNvPr id="1026" name="Picture 2" descr="C:\Users\Owner\Pictures\Two Sister (The Meeting).jpg"/>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26000"/>
                    </a14:imgEffect>
                  </a14:imgLayer>
                </a14:imgProps>
              </a:ext>
              <a:ext uri="{28A0092B-C50C-407E-A947-70E740481C1C}">
                <a14:useLocalDpi xmlns:a14="http://schemas.microsoft.com/office/drawing/2010/main" val="0"/>
              </a:ext>
            </a:extLst>
          </a:blip>
          <a:srcRect/>
          <a:stretch>
            <a:fillRect/>
          </a:stretch>
        </p:blipFill>
        <p:spPr bwMode="auto">
          <a:xfrm>
            <a:off x="6417351" y="1246287"/>
            <a:ext cx="2100498" cy="33528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553200" y="4572000"/>
            <a:ext cx="1828800" cy="415498"/>
          </a:xfrm>
          <a:prstGeom prst="rect">
            <a:avLst/>
          </a:prstGeom>
          <a:noFill/>
        </p:spPr>
        <p:txBody>
          <a:bodyPr wrap="square" rtlCol="0">
            <a:spAutoFit/>
          </a:bodyPr>
          <a:lstStyle/>
          <a:p>
            <a:r>
              <a:rPr lang="en-US" sz="1050" dirty="0" smtClean="0">
                <a:solidFill>
                  <a:srgbClr val="FFFFFF"/>
                </a:solidFill>
              </a:rPr>
              <a:t>“Two Sisters (The Meeting)” by Pablo Picasso (1902)</a:t>
            </a:r>
          </a:p>
        </p:txBody>
      </p:sp>
      <p:sp>
        <p:nvSpPr>
          <p:cNvPr id="8" name="Content Placeholder 2"/>
          <p:cNvSpPr txBox="1">
            <a:spLocks/>
          </p:cNvSpPr>
          <p:nvPr/>
        </p:nvSpPr>
        <p:spPr>
          <a:xfrm>
            <a:off x="685800" y="1600200"/>
            <a:ext cx="5715000" cy="4343399"/>
          </a:xfrm>
          <a:prstGeom prst="rect">
            <a:avLst/>
          </a:prstGeom>
        </p:spPr>
        <p:txBody>
          <a:bodyPr vert="horz" lIns="0" tIns="45720" rIns="0" bIns="45720" rtlCol="0">
            <a:normAutofit fontScale="92500" lnSpcReduction="20000"/>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1146175" indent="-1146175">
              <a:spcBef>
                <a:spcPts val="0"/>
              </a:spcBef>
              <a:buClrTx/>
              <a:buSzTx/>
              <a:buFont typeface="Wingdings 3" pitchFamily="18" charset="2"/>
              <a:buNone/>
              <a:tabLst>
                <a:tab pos="1146175" algn="l"/>
              </a:tabLst>
            </a:pPr>
            <a:r>
              <a:rPr lang="en-US" sz="1900" dirty="0" smtClean="0">
                <a:solidFill>
                  <a:srgbClr val="FFFFFF"/>
                </a:solidFill>
              </a:rPr>
              <a:t>Definition: 	Developing and sustaining a helping, trusting, authentic, caring relationship.</a:t>
            </a:r>
          </a:p>
          <a:p>
            <a:pPr marL="285750" indent="-285750">
              <a:spcBef>
                <a:spcPts val="0"/>
              </a:spcBef>
              <a:buClrTx/>
              <a:buSzTx/>
              <a:buFont typeface="Wingdings" pitchFamily="2" charset="2"/>
              <a:buChar char="Ø"/>
            </a:pPr>
            <a:endParaRPr lang="en-US" sz="1900" dirty="0" smtClean="0">
              <a:solidFill>
                <a:srgbClr val="FFFFFF"/>
              </a:solidFill>
            </a:endParaRPr>
          </a:p>
          <a:p>
            <a:pPr marL="0" indent="0" algn="ctr">
              <a:spcBef>
                <a:spcPts val="0"/>
              </a:spcBef>
              <a:buClrTx/>
              <a:buSzTx/>
              <a:buFont typeface="Wingdings 3" pitchFamily="18" charset="2"/>
              <a:buNone/>
            </a:pPr>
            <a:r>
              <a:rPr lang="en-US" sz="1900" dirty="0" smtClean="0">
                <a:solidFill>
                  <a:srgbClr val="FFFFFF"/>
                </a:solidFill>
              </a:rPr>
              <a:t>“It is life-giving, human-to-human, spirit-to-spirit connection…”  (Watson, 2008, location 1233)</a:t>
            </a:r>
          </a:p>
          <a:p>
            <a:pPr marL="0" indent="0">
              <a:spcBef>
                <a:spcPts val="0"/>
              </a:spcBef>
              <a:buClrTx/>
              <a:buSzTx/>
              <a:buFont typeface="Wingdings 3" pitchFamily="18" charset="2"/>
              <a:buNone/>
            </a:pPr>
            <a:endParaRPr lang="en-US" sz="1700" dirty="0" smtClean="0">
              <a:solidFill>
                <a:srgbClr val="FFFFFF"/>
              </a:solidFill>
            </a:endParaRPr>
          </a:p>
          <a:p>
            <a:pPr marL="0" indent="0">
              <a:spcBef>
                <a:spcPts val="0"/>
              </a:spcBef>
              <a:buClrTx/>
              <a:buSzTx/>
              <a:buFont typeface="Wingdings 3" pitchFamily="18" charset="2"/>
              <a:buNone/>
            </a:pPr>
            <a:r>
              <a:rPr lang="en-US" sz="1900" dirty="0" smtClean="0">
                <a:solidFill>
                  <a:srgbClr val="FFFFFF"/>
                </a:solidFill>
              </a:rPr>
              <a:t>Use in Nursing Practice:</a:t>
            </a:r>
          </a:p>
          <a:p>
            <a:pPr>
              <a:buClr>
                <a:srgbClr val="86CE24"/>
              </a:buClr>
            </a:pPr>
            <a:r>
              <a:rPr lang="en-US" sz="1900" dirty="0" smtClean="0">
                <a:solidFill>
                  <a:srgbClr val="FFFFFF"/>
                </a:solidFill>
              </a:rPr>
              <a:t>Base our practice on respect, trust, love, and person-centered relationships, and build on previous </a:t>
            </a:r>
            <a:r>
              <a:rPr lang="en-US" sz="1900" dirty="0" err="1" smtClean="0">
                <a:solidFill>
                  <a:srgbClr val="FFFFFF"/>
                </a:solidFill>
              </a:rPr>
              <a:t>carative</a:t>
            </a:r>
            <a:r>
              <a:rPr lang="en-US" sz="1900" dirty="0" smtClean="0">
                <a:solidFill>
                  <a:srgbClr val="FFFFFF"/>
                </a:solidFill>
              </a:rPr>
              <a:t> factors of self discovery and self knowledge</a:t>
            </a:r>
          </a:p>
          <a:p>
            <a:pPr>
              <a:buClr>
                <a:srgbClr val="86CE24"/>
              </a:buClr>
            </a:pPr>
            <a:r>
              <a:rPr lang="en-US" sz="1900" dirty="0" smtClean="0">
                <a:solidFill>
                  <a:srgbClr val="FFFFFF"/>
                </a:solidFill>
              </a:rPr>
              <a:t>Relationship-centered care focused on layers of relationships:</a:t>
            </a:r>
          </a:p>
          <a:p>
            <a:pPr lvl="1">
              <a:buClr>
                <a:srgbClr val="86CE24"/>
              </a:buClr>
            </a:pPr>
            <a:r>
              <a:rPr lang="en-US" dirty="0" smtClean="0">
                <a:solidFill>
                  <a:srgbClr val="FFFFFF"/>
                </a:solidFill>
              </a:rPr>
              <a:t>Practitioner to self</a:t>
            </a:r>
          </a:p>
          <a:p>
            <a:pPr lvl="1">
              <a:buClr>
                <a:srgbClr val="86CE24"/>
              </a:buClr>
            </a:pPr>
            <a:r>
              <a:rPr lang="en-US" dirty="0" smtClean="0">
                <a:solidFill>
                  <a:srgbClr val="FFFFFF"/>
                </a:solidFill>
              </a:rPr>
              <a:t>Practitioner to patient</a:t>
            </a:r>
          </a:p>
          <a:p>
            <a:pPr lvl="1">
              <a:buClr>
                <a:srgbClr val="86CE24"/>
              </a:buClr>
            </a:pPr>
            <a:r>
              <a:rPr lang="en-US" dirty="0" smtClean="0">
                <a:solidFill>
                  <a:srgbClr val="FFFFFF"/>
                </a:solidFill>
              </a:rPr>
              <a:t>Practitioner to community</a:t>
            </a:r>
          </a:p>
          <a:p>
            <a:pPr lvl="1">
              <a:buClr>
                <a:srgbClr val="86CE24"/>
              </a:buClr>
            </a:pPr>
            <a:r>
              <a:rPr lang="en-US" dirty="0" smtClean="0">
                <a:solidFill>
                  <a:srgbClr val="FFFFFF"/>
                </a:solidFill>
              </a:rPr>
              <a:t>Practitioner to practitioner</a:t>
            </a:r>
            <a:endParaRPr lang="en-US" dirty="0">
              <a:solidFill>
                <a:srgbClr val="FFFFFF"/>
              </a:solidFill>
            </a:endParaRPr>
          </a:p>
        </p:txBody>
      </p:sp>
    </p:spTree>
    <p:extLst>
      <p:ext uri="{BB962C8B-B14F-4D97-AF65-F5344CB8AC3E}">
        <p14:creationId xmlns:p14="http://schemas.microsoft.com/office/powerpoint/2010/main" val="20942662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
            </a:r>
            <a:br>
              <a:rPr lang="en-US" sz="3200" dirty="0" smtClean="0"/>
            </a:br>
            <a:r>
              <a:rPr lang="en-US" sz="3100" dirty="0" smtClean="0"/>
              <a:t>Promotion &amp; Acceptance of the Expression of Positive &amp; Negative Feelings</a:t>
            </a:r>
            <a:br>
              <a:rPr lang="en-US" sz="3100" dirty="0" smtClean="0"/>
            </a:br>
            <a:r>
              <a:rPr lang="en-US" sz="2000" dirty="0"/>
              <a:t/>
            </a:r>
            <a:br>
              <a:rPr lang="en-US" sz="2000" dirty="0"/>
            </a:br>
            <a:endParaRPr lang="en-US" sz="2000" dirty="0"/>
          </a:p>
        </p:txBody>
      </p:sp>
      <p:sp>
        <p:nvSpPr>
          <p:cNvPr id="3" name="Content Placeholder 2"/>
          <p:cNvSpPr>
            <a:spLocks noGrp="1"/>
          </p:cNvSpPr>
          <p:nvPr>
            <p:ph idx="1"/>
          </p:nvPr>
        </p:nvSpPr>
        <p:spPr>
          <a:xfrm>
            <a:off x="685800" y="1600200"/>
            <a:ext cx="7772400" cy="4038599"/>
          </a:xfrm>
        </p:spPr>
        <p:txBody>
          <a:bodyPr>
            <a:normAutofit fontScale="92500" lnSpcReduction="20000"/>
          </a:bodyPr>
          <a:lstStyle/>
          <a:p>
            <a:pPr marL="1377950" indent="-1309688">
              <a:buNone/>
              <a:tabLst>
                <a:tab pos="1377950" algn="l"/>
              </a:tabLst>
            </a:pPr>
            <a:r>
              <a:rPr lang="en-US" dirty="0" smtClean="0"/>
              <a:t>Definition:	Being </a:t>
            </a:r>
            <a:r>
              <a:rPr lang="en-US" dirty="0"/>
              <a:t>present </a:t>
            </a:r>
            <a:r>
              <a:rPr lang="en-US" dirty="0" smtClean="0"/>
              <a:t>to, and </a:t>
            </a:r>
            <a:r>
              <a:rPr lang="en-US" dirty="0"/>
              <a:t>supporting of, the expression of positive </a:t>
            </a:r>
            <a:r>
              <a:rPr lang="en-US" dirty="0" smtClean="0"/>
              <a:t>and negative </a:t>
            </a:r>
            <a:r>
              <a:rPr lang="en-US" dirty="0"/>
              <a:t>feelings as a connection with deeper spirit and self and the </a:t>
            </a:r>
            <a:r>
              <a:rPr lang="en-US" dirty="0" smtClean="0"/>
              <a:t>one-being-cared for.</a:t>
            </a:r>
          </a:p>
          <a:p>
            <a:pPr marL="68580" indent="0">
              <a:buNone/>
            </a:pPr>
            <a:endParaRPr lang="en-US" dirty="0" smtClean="0"/>
          </a:p>
          <a:p>
            <a:pPr marL="68580" indent="0" algn="ctr">
              <a:buNone/>
            </a:pPr>
            <a:r>
              <a:rPr lang="en-US" dirty="0" smtClean="0"/>
              <a:t>“When </a:t>
            </a:r>
            <a:r>
              <a:rPr lang="en-US" dirty="0"/>
              <a:t>one is able to hold the tears or fears of another without being threatened or turning away, that is an act of healing and caring</a:t>
            </a:r>
            <a:r>
              <a:rPr lang="en-US" dirty="0" smtClean="0"/>
              <a:t>.”  (Watson, 2008, location 1615)</a:t>
            </a:r>
            <a:endParaRPr lang="en-US" dirty="0"/>
          </a:p>
          <a:p>
            <a:pPr marL="68580" indent="0">
              <a:buNone/>
            </a:pPr>
            <a:endParaRPr lang="en-US" dirty="0"/>
          </a:p>
          <a:p>
            <a:pPr marL="68580" indent="0">
              <a:buNone/>
            </a:pPr>
            <a:r>
              <a:rPr lang="en-US" dirty="0" smtClean="0"/>
              <a:t>Use in Nursing Practice:</a:t>
            </a:r>
          </a:p>
          <a:p>
            <a:r>
              <a:rPr lang="en-US" dirty="0" smtClean="0"/>
              <a:t>Allow a person’s feelings, honor and accept them, both positive and negative</a:t>
            </a:r>
          </a:p>
          <a:p>
            <a:r>
              <a:rPr lang="en-US" dirty="0" smtClean="0"/>
              <a:t>This allowance may enable a person to move through and release negative feelings on the way to growth</a:t>
            </a:r>
          </a:p>
          <a:p>
            <a:r>
              <a:rPr lang="en-US" dirty="0" smtClean="0"/>
              <a:t>This discovery of an unknown part of self will result in new dimensions of the knowledge of self and of relationships</a:t>
            </a:r>
            <a:endParaRPr lang="en-US" dirty="0"/>
          </a:p>
        </p:txBody>
      </p:sp>
      <p:sp>
        <p:nvSpPr>
          <p:cNvPr id="4" name="Content Placeholder 9"/>
          <p:cNvSpPr txBox="1">
            <a:spLocks/>
          </p:cNvSpPr>
          <p:nvPr/>
        </p:nvSpPr>
        <p:spPr>
          <a:xfrm>
            <a:off x="605901" y="6096000"/>
            <a:ext cx="2133600" cy="457200"/>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buClr>
                <a:srgbClr val="86CE24"/>
              </a:buClr>
              <a:buFont typeface="Wingdings 3" pitchFamily="18" charset="2"/>
              <a:buNone/>
            </a:pPr>
            <a:r>
              <a:rPr lang="en-US" sz="1400" dirty="0" smtClean="0">
                <a:solidFill>
                  <a:srgbClr val="282828"/>
                </a:solidFill>
              </a:rPr>
              <a:t>(Watson, 2008)</a:t>
            </a:r>
            <a:endParaRPr lang="en-US" sz="1400" dirty="0">
              <a:solidFill>
                <a:srgbClr val="282828"/>
              </a:solidFill>
            </a:endParaRPr>
          </a:p>
        </p:txBody>
      </p:sp>
    </p:spTree>
    <p:extLst>
      <p:ext uri="{BB962C8B-B14F-4D97-AF65-F5344CB8AC3E}">
        <p14:creationId xmlns:p14="http://schemas.microsoft.com/office/powerpoint/2010/main" val="590525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
            </a:r>
            <a:br>
              <a:rPr lang="en-US" sz="3200" dirty="0" smtClean="0"/>
            </a:br>
            <a:r>
              <a:rPr lang="en-US" sz="3200" dirty="0" smtClean="0"/>
              <a:t>Systematic Use of the Scientific Problem Solving Method for Decision Making</a:t>
            </a:r>
            <a:r>
              <a:rPr lang="en-US" sz="2000" dirty="0" smtClean="0"/>
              <a:t/>
            </a:r>
            <a:br>
              <a:rPr lang="en-US" sz="2000" dirty="0" smtClean="0"/>
            </a:br>
            <a:r>
              <a:rPr lang="en-US" sz="2000" dirty="0"/>
              <a:t/>
            </a:r>
            <a:br>
              <a:rPr lang="en-US" sz="2000" dirty="0"/>
            </a:br>
            <a:endParaRPr lang="en-US" sz="2000" dirty="0"/>
          </a:p>
        </p:txBody>
      </p:sp>
      <p:sp>
        <p:nvSpPr>
          <p:cNvPr id="3" name="Content Placeholder 2"/>
          <p:cNvSpPr>
            <a:spLocks noGrp="1"/>
          </p:cNvSpPr>
          <p:nvPr>
            <p:ph idx="1"/>
          </p:nvPr>
        </p:nvSpPr>
        <p:spPr>
          <a:xfrm>
            <a:off x="685800" y="1600201"/>
            <a:ext cx="7772400" cy="4038600"/>
          </a:xfrm>
        </p:spPr>
        <p:txBody>
          <a:bodyPr>
            <a:normAutofit fontScale="92500" lnSpcReduction="20000"/>
          </a:bodyPr>
          <a:lstStyle/>
          <a:p>
            <a:pPr marL="1262063" indent="-1193800">
              <a:buNone/>
              <a:tabLst>
                <a:tab pos="1262063" algn="l"/>
              </a:tabLst>
            </a:pPr>
            <a:r>
              <a:rPr lang="en-US" dirty="0" smtClean="0"/>
              <a:t>Definition:	Creative </a:t>
            </a:r>
            <a:r>
              <a:rPr lang="en-US" dirty="0"/>
              <a:t>use of self and all ways of knowing as part of the </a:t>
            </a:r>
            <a:r>
              <a:rPr lang="en-US" dirty="0" smtClean="0"/>
              <a:t>caring </a:t>
            </a:r>
            <a:r>
              <a:rPr lang="en-US" dirty="0"/>
              <a:t>process; to engage in the artistry of caring-healing </a:t>
            </a:r>
            <a:r>
              <a:rPr lang="en-US" dirty="0" smtClean="0"/>
              <a:t>practices.</a:t>
            </a:r>
          </a:p>
          <a:p>
            <a:pPr marL="68580" indent="0">
              <a:buNone/>
            </a:pPr>
            <a:endParaRPr lang="en-US" dirty="0" smtClean="0"/>
          </a:p>
          <a:p>
            <a:pPr marL="68580" indent="0" algn="ctr">
              <a:buNone/>
            </a:pPr>
            <a:r>
              <a:rPr lang="en-US" dirty="0" smtClean="0"/>
              <a:t>“Information </a:t>
            </a:r>
            <a:r>
              <a:rPr lang="en-US" dirty="0"/>
              <a:t>is not knowledge; knowledge alone does not mean understanding; even understanding, in isolation, does not necessarily include insight, reflection, and wisdom</a:t>
            </a:r>
            <a:r>
              <a:rPr lang="en-US" dirty="0" smtClean="0"/>
              <a:t>.”  (Watson, 2008, location 1735)</a:t>
            </a:r>
          </a:p>
          <a:p>
            <a:pPr marL="68580" indent="0">
              <a:buNone/>
            </a:pPr>
            <a:endParaRPr lang="en-US" dirty="0"/>
          </a:p>
          <a:p>
            <a:pPr marL="68580" indent="0">
              <a:buNone/>
            </a:pPr>
            <a:r>
              <a:rPr lang="en-US" dirty="0" smtClean="0"/>
              <a:t>Use in Nursing Practice:</a:t>
            </a:r>
            <a:endParaRPr lang="en-US" dirty="0"/>
          </a:p>
          <a:p>
            <a:r>
              <a:rPr lang="en-US" dirty="0" smtClean="0"/>
              <a:t>The nursing process is a guide for nurses’ decision making but is linear and does not allow for the complexity of the human condition</a:t>
            </a:r>
          </a:p>
          <a:p>
            <a:r>
              <a:rPr lang="en-US" dirty="0" smtClean="0"/>
              <a:t>Make communication a tool on equal footing with evidence-based practices</a:t>
            </a:r>
          </a:p>
          <a:p>
            <a:r>
              <a:rPr lang="en-US" dirty="0" smtClean="0"/>
              <a:t>Acknowledge that computerized documentation systems are not developed to quantify or reflect the artistry of the </a:t>
            </a:r>
            <a:r>
              <a:rPr lang="en-US" dirty="0" err="1" smtClean="0"/>
              <a:t>carative</a:t>
            </a:r>
            <a:r>
              <a:rPr lang="en-US" dirty="0" smtClean="0"/>
              <a:t> factors</a:t>
            </a:r>
            <a:endParaRPr lang="en-US" dirty="0"/>
          </a:p>
        </p:txBody>
      </p:sp>
      <p:sp>
        <p:nvSpPr>
          <p:cNvPr id="4" name="Content Placeholder 9"/>
          <p:cNvSpPr txBox="1">
            <a:spLocks/>
          </p:cNvSpPr>
          <p:nvPr/>
        </p:nvSpPr>
        <p:spPr>
          <a:xfrm>
            <a:off x="605901" y="5943600"/>
            <a:ext cx="2133600" cy="762000"/>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buClr>
                <a:srgbClr val="86CE24"/>
              </a:buClr>
              <a:buFont typeface="Wingdings 3" pitchFamily="18" charset="2"/>
              <a:buNone/>
            </a:pPr>
            <a:r>
              <a:rPr lang="en-US" sz="1400" dirty="0" smtClean="0">
                <a:solidFill>
                  <a:srgbClr val="282828"/>
                </a:solidFill>
              </a:rPr>
              <a:t>(Watson, 2008)</a:t>
            </a:r>
          </a:p>
          <a:p>
            <a:pPr marL="68580" indent="0">
              <a:buClr>
                <a:srgbClr val="86CE24"/>
              </a:buClr>
              <a:buFont typeface="Wingdings 3" pitchFamily="18" charset="2"/>
              <a:buNone/>
            </a:pPr>
            <a:r>
              <a:rPr lang="en-US" sz="1400" dirty="0" smtClean="0">
                <a:solidFill>
                  <a:srgbClr val="282828"/>
                </a:solidFill>
              </a:rPr>
              <a:t>(Watson, 2009)</a:t>
            </a:r>
            <a:endParaRPr lang="en-US" sz="1400" dirty="0">
              <a:solidFill>
                <a:srgbClr val="282828"/>
              </a:solidFill>
            </a:endParaRPr>
          </a:p>
        </p:txBody>
      </p:sp>
    </p:spTree>
    <p:extLst>
      <p:ext uri="{BB962C8B-B14F-4D97-AF65-F5344CB8AC3E}">
        <p14:creationId xmlns:p14="http://schemas.microsoft.com/office/powerpoint/2010/main" val="1913608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Nursing Theory?</a:t>
            </a:r>
            <a:endParaRPr lang="en-US" dirty="0"/>
          </a:p>
        </p:txBody>
      </p:sp>
      <p:sp>
        <p:nvSpPr>
          <p:cNvPr id="3" name="Content Placeholder 2"/>
          <p:cNvSpPr>
            <a:spLocks noGrp="1"/>
          </p:cNvSpPr>
          <p:nvPr>
            <p:ph idx="1"/>
          </p:nvPr>
        </p:nvSpPr>
        <p:spPr/>
        <p:txBody>
          <a:bodyPr>
            <a:normAutofit/>
          </a:bodyPr>
          <a:lstStyle/>
          <a:p>
            <a:pPr marL="461963" indent="-392113"/>
            <a:r>
              <a:rPr lang="en-US" sz="3200" dirty="0" smtClean="0"/>
              <a:t>An organized, systematic group of concepts, definitions, and statements that describe nursing phenomena and can be used to predict or explain outcomes</a:t>
            </a:r>
            <a:endParaRPr lang="en-US" sz="3200" dirty="0"/>
          </a:p>
        </p:txBody>
      </p:sp>
      <p:sp>
        <p:nvSpPr>
          <p:cNvPr id="4" name="Content Placeholder 9"/>
          <p:cNvSpPr txBox="1">
            <a:spLocks/>
          </p:cNvSpPr>
          <p:nvPr/>
        </p:nvSpPr>
        <p:spPr>
          <a:xfrm>
            <a:off x="381000" y="5867400"/>
            <a:ext cx="2133600" cy="762000"/>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buNone/>
            </a:pPr>
            <a:r>
              <a:rPr lang="en-US" sz="1400" dirty="0" smtClean="0">
                <a:solidFill>
                  <a:schemeClr val="bg2"/>
                </a:solidFill>
              </a:rPr>
              <a:t>(Black, 2011)</a:t>
            </a:r>
          </a:p>
          <a:p>
            <a:pPr marL="68580" indent="0">
              <a:buNone/>
            </a:pPr>
            <a:r>
              <a:rPr lang="en-US" sz="1400" dirty="0" smtClean="0">
                <a:solidFill>
                  <a:schemeClr val="bg2"/>
                </a:solidFill>
              </a:rPr>
              <a:t>(Current Nursing, 2012)</a:t>
            </a:r>
            <a:endParaRPr lang="en-US" sz="1400" dirty="0">
              <a:solidFill>
                <a:schemeClr val="bg2"/>
              </a:solidFill>
            </a:endParaRPr>
          </a:p>
        </p:txBody>
      </p:sp>
      <p:pic>
        <p:nvPicPr>
          <p:cNvPr id="2050" name="Picture 2" descr="http://t2.gstatic.com/images?q=tbn:ANd9GcQK4LiB9MOj7MLGw4vfdXdw6MRR3ipeg8iH0Ffq7LEXGjuec6QY1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583620"/>
            <a:ext cx="1692462" cy="22860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9"/>
          <p:cNvSpPr txBox="1">
            <a:spLocks/>
          </p:cNvSpPr>
          <p:nvPr/>
        </p:nvSpPr>
        <p:spPr>
          <a:xfrm>
            <a:off x="6324600" y="5869620"/>
            <a:ext cx="1844122" cy="457200"/>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lgn="r">
              <a:buNone/>
            </a:pPr>
            <a:r>
              <a:rPr lang="en-US" sz="800" dirty="0" smtClean="0"/>
              <a:t>Photo: (Fellowship of the Minds, </a:t>
            </a:r>
            <a:r>
              <a:rPr lang="en-US" sz="800" dirty="0" err="1" smtClean="0"/>
              <a:t>n.d.</a:t>
            </a:r>
            <a:r>
              <a:rPr lang="en-US" sz="800" dirty="0" smtClean="0"/>
              <a:t>)</a:t>
            </a:r>
            <a:endParaRPr lang="en-US" sz="1100" dirty="0" smtClean="0"/>
          </a:p>
        </p:txBody>
      </p:sp>
    </p:spTree>
    <p:extLst>
      <p:ext uri="{BB962C8B-B14F-4D97-AF65-F5344CB8AC3E}">
        <p14:creationId xmlns:p14="http://schemas.microsoft.com/office/powerpoint/2010/main" val="1086204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900" dirty="0" smtClean="0"/>
              <a:t/>
            </a:r>
            <a:br>
              <a:rPr lang="en-US" sz="2900" dirty="0" smtClean="0"/>
            </a:br>
            <a:r>
              <a:rPr lang="en-US" sz="2900" dirty="0"/>
              <a:t/>
            </a:r>
            <a:br>
              <a:rPr lang="en-US" sz="2900" dirty="0"/>
            </a:br>
            <a:r>
              <a:rPr lang="en-US" sz="2900" dirty="0" smtClean="0"/>
              <a:t>Promotion of Interpersonal Teaching-Learning</a:t>
            </a:r>
            <a:br>
              <a:rPr lang="en-US" sz="2900" dirty="0" smtClean="0"/>
            </a:br>
            <a:r>
              <a:rPr lang="en-US" sz="2900" dirty="0"/>
              <a:t/>
            </a:r>
            <a:br>
              <a:rPr lang="en-US" sz="2900" dirty="0"/>
            </a:br>
            <a:endParaRPr lang="en-US" sz="2900" dirty="0"/>
          </a:p>
        </p:txBody>
      </p:sp>
      <p:sp>
        <p:nvSpPr>
          <p:cNvPr id="3" name="Content Placeholder 2"/>
          <p:cNvSpPr>
            <a:spLocks noGrp="1"/>
          </p:cNvSpPr>
          <p:nvPr>
            <p:ph idx="1"/>
          </p:nvPr>
        </p:nvSpPr>
        <p:spPr>
          <a:xfrm>
            <a:off x="616787" y="1371600"/>
            <a:ext cx="7772400" cy="4267200"/>
          </a:xfrm>
        </p:spPr>
        <p:txBody>
          <a:bodyPr>
            <a:normAutofit fontScale="85000" lnSpcReduction="20000"/>
          </a:bodyPr>
          <a:lstStyle/>
          <a:p>
            <a:pPr marL="1262063" indent="-1193800">
              <a:buNone/>
              <a:tabLst>
                <a:tab pos="1262063" algn="l"/>
              </a:tabLst>
            </a:pPr>
            <a:r>
              <a:rPr lang="en-US" dirty="0" smtClean="0"/>
              <a:t>Definition:	Engaging </a:t>
            </a:r>
            <a:r>
              <a:rPr lang="en-US" dirty="0"/>
              <a:t>in genuine teaching-learning experience that attends to unity </a:t>
            </a:r>
            <a:r>
              <a:rPr lang="en-US" dirty="0" smtClean="0"/>
              <a:t>of </a:t>
            </a:r>
            <a:r>
              <a:rPr lang="en-US" dirty="0"/>
              <a:t>being and </a:t>
            </a:r>
            <a:r>
              <a:rPr lang="en-US" dirty="0" smtClean="0"/>
              <a:t>meaning, </a:t>
            </a:r>
            <a:r>
              <a:rPr lang="en-US" dirty="0"/>
              <a:t>attempting to stay within other’s frame of </a:t>
            </a:r>
            <a:r>
              <a:rPr lang="en-US" dirty="0" smtClean="0"/>
              <a:t>reference.</a:t>
            </a:r>
          </a:p>
          <a:p>
            <a:pPr marL="68580" indent="0">
              <a:buNone/>
            </a:pPr>
            <a:endParaRPr lang="en-US" dirty="0" smtClean="0"/>
          </a:p>
          <a:p>
            <a:pPr marL="68580" indent="0" algn="ctr">
              <a:buNone/>
            </a:pPr>
            <a:r>
              <a:rPr lang="en-US" dirty="0" smtClean="0"/>
              <a:t>“…the </a:t>
            </a:r>
            <a:r>
              <a:rPr lang="en-US" dirty="0"/>
              <a:t>person becomes his or her own best problem solver; the individual is his or her own best source for finding unique creative solutions for meeting goals and a vision for change</a:t>
            </a:r>
            <a:r>
              <a:rPr lang="en-US" dirty="0" smtClean="0"/>
              <a:t>.”   (Watson, 2008, location 2047)</a:t>
            </a:r>
          </a:p>
          <a:p>
            <a:pPr marL="68580" indent="0" algn="ctr">
              <a:buNone/>
            </a:pPr>
            <a:r>
              <a:rPr lang="en-US" dirty="0" smtClean="0"/>
              <a:t> </a:t>
            </a:r>
          </a:p>
          <a:p>
            <a:pPr marL="68580" indent="0" algn="ctr">
              <a:buNone/>
            </a:pPr>
            <a:r>
              <a:rPr lang="en-US" dirty="0" smtClean="0"/>
              <a:t>“…the </a:t>
            </a:r>
            <a:r>
              <a:rPr lang="en-US" dirty="0"/>
              <a:t>nurse becomes more of a sojourner along with the other, helping the other find new energy, time, and ways to excel by working from the inside out, connecting with his or her inner </a:t>
            </a:r>
            <a:r>
              <a:rPr lang="en-US" dirty="0" smtClean="0"/>
              <a:t>spirit…”  (Watson, 2008, location 2047)</a:t>
            </a:r>
            <a:endParaRPr lang="en-US" dirty="0"/>
          </a:p>
          <a:p>
            <a:pPr marL="68580" indent="0">
              <a:buNone/>
            </a:pPr>
            <a:endParaRPr lang="en-US" dirty="0"/>
          </a:p>
          <a:p>
            <a:pPr marL="68580" indent="0">
              <a:buNone/>
            </a:pPr>
            <a:r>
              <a:rPr lang="en-US" dirty="0" smtClean="0"/>
              <a:t>Use in Nursing Practice:</a:t>
            </a:r>
          </a:p>
          <a:p>
            <a:r>
              <a:rPr lang="en-US" dirty="0" smtClean="0"/>
              <a:t>Cultivate sensitivity to the whole person;  accurately detect another’s feelings, thoughts, reactions and mood to capture a teaching moment and connect with the learner</a:t>
            </a:r>
          </a:p>
          <a:p>
            <a:r>
              <a:rPr lang="en-US" dirty="0" smtClean="0"/>
              <a:t>Foster in the learner the ability to determine their own needs and self-care</a:t>
            </a:r>
          </a:p>
          <a:p>
            <a:pPr marL="68580" indent="0">
              <a:buNone/>
            </a:pPr>
            <a:endParaRPr lang="en-US" dirty="0"/>
          </a:p>
        </p:txBody>
      </p:sp>
      <p:sp>
        <p:nvSpPr>
          <p:cNvPr id="4" name="Content Placeholder 9"/>
          <p:cNvSpPr txBox="1">
            <a:spLocks/>
          </p:cNvSpPr>
          <p:nvPr/>
        </p:nvSpPr>
        <p:spPr>
          <a:xfrm>
            <a:off x="605901" y="6096000"/>
            <a:ext cx="2133600" cy="457200"/>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buClr>
                <a:srgbClr val="86CE24"/>
              </a:buClr>
              <a:buFont typeface="Wingdings 3" pitchFamily="18" charset="2"/>
              <a:buNone/>
            </a:pPr>
            <a:r>
              <a:rPr lang="en-US" sz="1400" dirty="0" smtClean="0">
                <a:solidFill>
                  <a:srgbClr val="282828"/>
                </a:solidFill>
              </a:rPr>
              <a:t>(Watson, 2008)</a:t>
            </a:r>
            <a:endParaRPr lang="en-US" sz="1400" dirty="0">
              <a:solidFill>
                <a:srgbClr val="282828"/>
              </a:solidFill>
            </a:endParaRPr>
          </a:p>
        </p:txBody>
      </p:sp>
    </p:spTree>
    <p:extLst>
      <p:ext uri="{BB962C8B-B14F-4D97-AF65-F5344CB8AC3E}">
        <p14:creationId xmlns:p14="http://schemas.microsoft.com/office/powerpoint/2010/main" val="14481322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
            </a:r>
            <a:br>
              <a:rPr lang="en-US" sz="2800" dirty="0" smtClean="0"/>
            </a:br>
            <a:r>
              <a:rPr lang="en-US" sz="2800" dirty="0" smtClean="0"/>
              <a:t/>
            </a:r>
            <a:br>
              <a:rPr lang="en-US" sz="2800" dirty="0" smtClean="0"/>
            </a:br>
            <a:r>
              <a:rPr lang="en-US" sz="2800" dirty="0" smtClean="0"/>
              <a:t>Provision for Supportive, Protective &amp; Corrective Mental, Physical, Sociocultural &amp; Spiritual Environment</a:t>
            </a:r>
            <a:br>
              <a:rPr lang="en-US" sz="2800" dirty="0" smtClean="0"/>
            </a:br>
            <a:r>
              <a:rPr lang="en-US" sz="2000" dirty="0"/>
              <a:t/>
            </a:r>
            <a:br>
              <a:rPr lang="en-US" sz="2000" dirty="0"/>
            </a:br>
            <a:endParaRPr lang="en-US" sz="2000" dirty="0"/>
          </a:p>
        </p:txBody>
      </p:sp>
      <p:sp>
        <p:nvSpPr>
          <p:cNvPr id="3" name="Content Placeholder 2"/>
          <p:cNvSpPr>
            <a:spLocks noGrp="1"/>
          </p:cNvSpPr>
          <p:nvPr>
            <p:ph idx="1"/>
          </p:nvPr>
        </p:nvSpPr>
        <p:spPr>
          <a:xfrm>
            <a:off x="605901" y="1752600"/>
            <a:ext cx="7772400" cy="3886201"/>
          </a:xfrm>
        </p:spPr>
        <p:txBody>
          <a:bodyPr>
            <a:normAutofit fontScale="92500" lnSpcReduction="20000"/>
          </a:bodyPr>
          <a:lstStyle/>
          <a:p>
            <a:pPr marL="1377950" indent="-1309688">
              <a:buNone/>
              <a:tabLst>
                <a:tab pos="1377950" algn="l"/>
              </a:tabLst>
            </a:pPr>
            <a:r>
              <a:rPr lang="en-US" dirty="0" smtClean="0"/>
              <a:t>Definition:	Creating </a:t>
            </a:r>
            <a:r>
              <a:rPr lang="en-US" dirty="0"/>
              <a:t>healing environment at all levels (physical as well </a:t>
            </a:r>
            <a:r>
              <a:rPr lang="en-US" dirty="0" smtClean="0"/>
              <a:t>as </a:t>
            </a:r>
            <a:r>
              <a:rPr lang="en-US" dirty="0"/>
              <a:t>nonphysical, subtle environment of energy and </a:t>
            </a:r>
            <a:r>
              <a:rPr lang="en-US" dirty="0" smtClean="0"/>
              <a:t>consciousness</a:t>
            </a:r>
            <a:r>
              <a:rPr lang="en-US" dirty="0"/>
              <a:t>, whereby wholeness, beauty, comfort, </a:t>
            </a:r>
            <a:r>
              <a:rPr lang="en-US" dirty="0" smtClean="0"/>
              <a:t>dignity </a:t>
            </a:r>
            <a:r>
              <a:rPr lang="en-US" dirty="0"/>
              <a:t>and peace are potentiated</a:t>
            </a:r>
            <a:r>
              <a:rPr lang="en-US" dirty="0" smtClean="0"/>
              <a:t>).</a:t>
            </a:r>
          </a:p>
          <a:p>
            <a:pPr marL="68580" indent="0">
              <a:buNone/>
            </a:pPr>
            <a:endParaRPr lang="en-US" dirty="0" smtClean="0"/>
          </a:p>
          <a:p>
            <a:pPr marL="68580" indent="0" algn="ctr">
              <a:buNone/>
            </a:pPr>
            <a:r>
              <a:rPr lang="en-US" dirty="0"/>
              <a:t>“What we hold in our heart matters</a:t>
            </a:r>
            <a:r>
              <a:rPr lang="en-US" dirty="0" smtClean="0"/>
              <a:t>.”  (Watson, 2008, location 2241)</a:t>
            </a:r>
          </a:p>
          <a:p>
            <a:pPr marL="68580" indent="0">
              <a:buNone/>
            </a:pPr>
            <a:endParaRPr lang="en-US" dirty="0" smtClean="0"/>
          </a:p>
          <a:p>
            <a:pPr marL="68580" indent="0">
              <a:buNone/>
            </a:pPr>
            <a:r>
              <a:rPr lang="en-US" dirty="0" smtClean="0"/>
              <a:t>Use in Nursing Practice:</a:t>
            </a:r>
            <a:endParaRPr lang="en-US" dirty="0"/>
          </a:p>
          <a:p>
            <a:r>
              <a:rPr lang="en-US" dirty="0" smtClean="0"/>
              <a:t>Attend to the physical and the environmental to facilitate peace and healing</a:t>
            </a:r>
          </a:p>
          <a:p>
            <a:r>
              <a:rPr lang="en-US" dirty="0" smtClean="0"/>
              <a:t>Attend to the environment beyond the most obvious to include those of energy and consciousness</a:t>
            </a:r>
          </a:p>
          <a:p>
            <a:r>
              <a:rPr lang="en-US" dirty="0" smtClean="0"/>
              <a:t>Free your mind and practice all the </a:t>
            </a:r>
            <a:r>
              <a:rPr lang="en-US" dirty="0" err="1" smtClean="0"/>
              <a:t>carative</a:t>
            </a:r>
            <a:r>
              <a:rPr lang="en-US" dirty="0" smtClean="0"/>
              <a:t> factors before entering the room</a:t>
            </a:r>
          </a:p>
          <a:p>
            <a:endParaRPr lang="en-US" dirty="0" smtClean="0"/>
          </a:p>
          <a:p>
            <a:pPr marL="68580" indent="0">
              <a:buNone/>
            </a:pPr>
            <a:endParaRPr lang="en-US" dirty="0"/>
          </a:p>
        </p:txBody>
      </p:sp>
      <p:sp>
        <p:nvSpPr>
          <p:cNvPr id="4" name="Content Placeholder 9"/>
          <p:cNvSpPr txBox="1">
            <a:spLocks/>
          </p:cNvSpPr>
          <p:nvPr/>
        </p:nvSpPr>
        <p:spPr>
          <a:xfrm>
            <a:off x="605901" y="6096000"/>
            <a:ext cx="2133600" cy="457200"/>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buClr>
                <a:srgbClr val="86CE24"/>
              </a:buClr>
              <a:buFont typeface="Wingdings 3" pitchFamily="18" charset="2"/>
              <a:buNone/>
            </a:pPr>
            <a:r>
              <a:rPr lang="en-US" sz="1400" dirty="0" smtClean="0">
                <a:solidFill>
                  <a:srgbClr val="282828"/>
                </a:solidFill>
              </a:rPr>
              <a:t>(Watson, 2008)</a:t>
            </a:r>
            <a:endParaRPr lang="en-US" sz="1400" dirty="0">
              <a:solidFill>
                <a:srgbClr val="282828"/>
              </a:solidFill>
            </a:endParaRPr>
          </a:p>
        </p:txBody>
      </p:sp>
    </p:spTree>
    <p:extLst>
      <p:ext uri="{BB962C8B-B14F-4D97-AF65-F5344CB8AC3E}">
        <p14:creationId xmlns:p14="http://schemas.microsoft.com/office/powerpoint/2010/main" val="37884002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900" dirty="0" smtClean="0"/>
              <a:t/>
            </a:r>
            <a:br>
              <a:rPr lang="en-US" sz="2900" dirty="0" smtClean="0"/>
            </a:br>
            <a:r>
              <a:rPr lang="en-US" sz="3200" dirty="0" smtClean="0"/>
              <a:t>Assistance with Gratification of Human Needs</a:t>
            </a:r>
            <a:r>
              <a:rPr lang="en-US" sz="2000" dirty="0" smtClean="0"/>
              <a:t/>
            </a:r>
            <a:br>
              <a:rPr lang="en-US" sz="2000" dirty="0" smtClean="0"/>
            </a:br>
            <a:r>
              <a:rPr lang="en-US" sz="2000" dirty="0"/>
              <a:t/>
            </a:r>
            <a:br>
              <a:rPr lang="en-US" sz="2000" dirty="0"/>
            </a:br>
            <a:endParaRPr lang="en-US" sz="2000" dirty="0"/>
          </a:p>
        </p:txBody>
      </p:sp>
      <p:sp>
        <p:nvSpPr>
          <p:cNvPr id="3" name="Content Placeholder 2"/>
          <p:cNvSpPr>
            <a:spLocks noGrp="1"/>
          </p:cNvSpPr>
          <p:nvPr>
            <p:ph idx="1"/>
          </p:nvPr>
        </p:nvSpPr>
        <p:spPr>
          <a:xfrm>
            <a:off x="685800" y="1447801"/>
            <a:ext cx="7772400" cy="4038600"/>
          </a:xfrm>
        </p:spPr>
        <p:txBody>
          <a:bodyPr>
            <a:normAutofit fontScale="85000" lnSpcReduction="10000"/>
          </a:bodyPr>
          <a:lstStyle/>
          <a:p>
            <a:pPr marL="1146175" indent="-1128713">
              <a:buNone/>
              <a:tabLst>
                <a:tab pos="1146175" algn="l"/>
              </a:tabLst>
            </a:pPr>
            <a:r>
              <a:rPr lang="en-US" dirty="0" smtClean="0"/>
              <a:t>Definition:	Assisting </a:t>
            </a:r>
            <a:r>
              <a:rPr lang="en-US" dirty="0"/>
              <a:t>with basic needs, with an intentional caring consciousness, </a:t>
            </a:r>
            <a:r>
              <a:rPr lang="en-US" dirty="0" smtClean="0"/>
              <a:t>administering </a:t>
            </a:r>
            <a:r>
              <a:rPr lang="en-US" dirty="0"/>
              <a:t>“human care </a:t>
            </a:r>
            <a:r>
              <a:rPr lang="en-US" dirty="0" smtClean="0"/>
              <a:t>essentials,” </a:t>
            </a:r>
            <a:r>
              <a:rPr lang="en-US" dirty="0"/>
              <a:t>which potentiate alignment </a:t>
            </a:r>
            <a:r>
              <a:rPr lang="en-US" dirty="0" smtClean="0"/>
              <a:t>of mind-body-spirit</a:t>
            </a:r>
            <a:r>
              <a:rPr lang="en-US" dirty="0"/>
              <a:t>, wholeness, and unity of being in all aspects of </a:t>
            </a:r>
            <a:r>
              <a:rPr lang="en-US" dirty="0" smtClean="0"/>
              <a:t>care.</a:t>
            </a:r>
          </a:p>
          <a:p>
            <a:pPr marL="68580" indent="0">
              <a:buNone/>
            </a:pPr>
            <a:endParaRPr lang="en-US" dirty="0" smtClean="0"/>
          </a:p>
          <a:p>
            <a:pPr marL="68580" indent="0">
              <a:buNone/>
            </a:pPr>
            <a:r>
              <a:rPr lang="en-US" dirty="0" smtClean="0"/>
              <a:t>Use in Nursing Practice:</a:t>
            </a:r>
          </a:p>
          <a:p>
            <a:r>
              <a:rPr lang="en-US" dirty="0" smtClean="0"/>
              <a:t>Human care essentials or basic human needs are recognized:</a:t>
            </a:r>
          </a:p>
          <a:p>
            <a:pPr lvl="1"/>
            <a:r>
              <a:rPr lang="en-US" dirty="0" smtClean="0"/>
              <a:t>Food and </a:t>
            </a:r>
            <a:r>
              <a:rPr lang="en-US" dirty="0"/>
              <a:t>F</a:t>
            </a:r>
            <a:r>
              <a:rPr lang="en-US" dirty="0" smtClean="0"/>
              <a:t>luid</a:t>
            </a:r>
          </a:p>
          <a:p>
            <a:pPr lvl="1"/>
            <a:r>
              <a:rPr lang="en-US" dirty="0" smtClean="0"/>
              <a:t>Toileting/Bathing/Personal Appearance</a:t>
            </a:r>
          </a:p>
          <a:p>
            <a:pPr lvl="1"/>
            <a:r>
              <a:rPr lang="en-US" dirty="0" smtClean="0"/>
              <a:t>Ventilation</a:t>
            </a:r>
            <a:endParaRPr lang="en-US" dirty="0"/>
          </a:p>
          <a:p>
            <a:pPr lvl="1"/>
            <a:r>
              <a:rPr lang="en-US" dirty="0" smtClean="0"/>
              <a:t>Activity/Inactivity</a:t>
            </a:r>
            <a:endParaRPr lang="en-US" dirty="0"/>
          </a:p>
          <a:p>
            <a:pPr lvl="1"/>
            <a:r>
              <a:rPr lang="en-US" dirty="0" smtClean="0"/>
              <a:t>Sexuality/Creativity/Intimacy/Loving</a:t>
            </a:r>
            <a:endParaRPr lang="en-US" dirty="0"/>
          </a:p>
          <a:p>
            <a:pPr lvl="1"/>
            <a:r>
              <a:rPr lang="en-US" dirty="0" smtClean="0"/>
              <a:t>Achievement:  Expressivity/Work/Contributing Beyond Self</a:t>
            </a:r>
          </a:p>
          <a:p>
            <a:pPr lvl="1"/>
            <a:r>
              <a:rPr lang="en-US" dirty="0" smtClean="0"/>
              <a:t>Need for Affiliation:  Belonging/Family/Social Relations/Culture</a:t>
            </a:r>
          </a:p>
          <a:p>
            <a:pPr lvl="1"/>
            <a:r>
              <a:rPr lang="en-US" dirty="0" smtClean="0"/>
              <a:t>Need for Self-Actualization/Spiritual Growth</a:t>
            </a:r>
          </a:p>
          <a:p>
            <a:pPr marL="468630" lvl="1" indent="0">
              <a:buNone/>
            </a:pPr>
            <a:endParaRPr lang="en-US" dirty="0"/>
          </a:p>
        </p:txBody>
      </p:sp>
      <p:sp>
        <p:nvSpPr>
          <p:cNvPr id="4" name="Content Placeholder 9"/>
          <p:cNvSpPr txBox="1">
            <a:spLocks/>
          </p:cNvSpPr>
          <p:nvPr/>
        </p:nvSpPr>
        <p:spPr>
          <a:xfrm>
            <a:off x="605901" y="6096000"/>
            <a:ext cx="2133600" cy="457200"/>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buClr>
                <a:srgbClr val="86CE24"/>
              </a:buClr>
              <a:buFont typeface="Wingdings 3" pitchFamily="18" charset="2"/>
              <a:buNone/>
            </a:pPr>
            <a:r>
              <a:rPr lang="en-US" sz="1400" dirty="0" smtClean="0">
                <a:solidFill>
                  <a:srgbClr val="282828"/>
                </a:solidFill>
              </a:rPr>
              <a:t>(Watson, 2008)</a:t>
            </a:r>
            <a:endParaRPr lang="en-US" sz="1400" dirty="0">
              <a:solidFill>
                <a:srgbClr val="282828"/>
              </a:solidFill>
            </a:endParaRP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4000"/>
                    </a14:imgEffect>
                  </a14:imgLayer>
                </a14:imgProps>
              </a:ext>
              <a:ext uri="{28A0092B-C50C-407E-A947-70E740481C1C}">
                <a14:useLocalDpi xmlns:a14="http://schemas.microsoft.com/office/drawing/2010/main" val="0"/>
              </a:ext>
            </a:extLst>
          </a:blip>
          <a:srcRect/>
          <a:stretch>
            <a:fillRect/>
          </a:stretch>
        </p:blipFill>
        <p:spPr bwMode="auto">
          <a:xfrm>
            <a:off x="6553200" y="2854469"/>
            <a:ext cx="2263565" cy="2769946"/>
          </a:xfrm>
          <a:prstGeom prst="rect">
            <a:avLst/>
          </a:prstGeom>
          <a:noFill/>
          <a:ln>
            <a:noFill/>
          </a:ln>
          <a:effectLst>
            <a:glow rad="228600">
              <a:schemeClr val="accent6">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542468" y="5624415"/>
            <a:ext cx="2263565" cy="400110"/>
          </a:xfrm>
          <a:prstGeom prst="rect">
            <a:avLst/>
          </a:prstGeom>
          <a:noFill/>
        </p:spPr>
        <p:txBody>
          <a:bodyPr wrap="square" rtlCol="0">
            <a:spAutoFit/>
          </a:bodyPr>
          <a:lstStyle/>
          <a:p>
            <a:r>
              <a:rPr lang="en-US" sz="1000" dirty="0" smtClean="0">
                <a:solidFill>
                  <a:srgbClr val="FFFFFF"/>
                </a:solidFill>
              </a:rPr>
              <a:t>“Girl at Mirror”  by Norman Rockwell</a:t>
            </a:r>
            <a:r>
              <a:rPr lang="en-US" sz="1000" dirty="0">
                <a:solidFill>
                  <a:srgbClr val="FFFFFF"/>
                </a:solidFill>
              </a:rPr>
              <a:t> </a:t>
            </a:r>
            <a:r>
              <a:rPr lang="en-US" sz="1000" dirty="0" smtClean="0">
                <a:solidFill>
                  <a:srgbClr val="FFFFFF"/>
                </a:solidFill>
              </a:rPr>
              <a:t>(1954)</a:t>
            </a:r>
            <a:endParaRPr lang="en-US" sz="1000" dirty="0">
              <a:solidFill>
                <a:srgbClr val="FFFFFF"/>
              </a:solidFill>
            </a:endParaRPr>
          </a:p>
        </p:txBody>
      </p:sp>
    </p:spTree>
    <p:extLst>
      <p:ext uri="{BB962C8B-B14F-4D97-AF65-F5344CB8AC3E}">
        <p14:creationId xmlns:p14="http://schemas.microsoft.com/office/powerpoint/2010/main" val="2285148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900" dirty="0" smtClean="0"/>
              <a:t/>
            </a:r>
            <a:br>
              <a:rPr lang="en-US" sz="2900" dirty="0" smtClean="0"/>
            </a:br>
            <a:r>
              <a:rPr lang="en-US" sz="2900" dirty="0" smtClean="0"/>
              <a:t/>
            </a:r>
            <a:br>
              <a:rPr lang="en-US" sz="2900" dirty="0" smtClean="0"/>
            </a:br>
            <a:r>
              <a:rPr lang="en-US" sz="3200" dirty="0" smtClean="0"/>
              <a:t>Allowance for Existential Phenomenological forces</a:t>
            </a:r>
            <a:r>
              <a:rPr lang="en-US" sz="3200" dirty="0"/>
              <a:t/>
            </a:r>
            <a:br>
              <a:rPr lang="en-US" sz="3200" dirty="0"/>
            </a:br>
            <a:r>
              <a:rPr lang="en-US" sz="3200" dirty="0" smtClean="0"/>
              <a:t/>
            </a:r>
            <a:br>
              <a:rPr lang="en-US" sz="3200" dirty="0" smtClean="0"/>
            </a:br>
            <a:endParaRPr lang="en-US" sz="3200" dirty="0"/>
          </a:p>
        </p:txBody>
      </p:sp>
      <p:sp>
        <p:nvSpPr>
          <p:cNvPr id="3" name="Content Placeholder 2"/>
          <p:cNvSpPr>
            <a:spLocks noGrp="1"/>
          </p:cNvSpPr>
          <p:nvPr>
            <p:ph idx="1"/>
          </p:nvPr>
        </p:nvSpPr>
        <p:spPr>
          <a:xfrm>
            <a:off x="685800" y="1600200"/>
            <a:ext cx="7772400" cy="3886199"/>
          </a:xfrm>
        </p:spPr>
        <p:txBody>
          <a:bodyPr>
            <a:normAutofit fontScale="92500" lnSpcReduction="20000"/>
          </a:bodyPr>
          <a:lstStyle/>
          <a:p>
            <a:pPr marL="1377950" indent="-1309688">
              <a:buNone/>
              <a:tabLst>
                <a:tab pos="1377950" algn="l"/>
              </a:tabLst>
            </a:pPr>
            <a:r>
              <a:rPr lang="en-US" dirty="0" smtClean="0"/>
              <a:t>Definition: 	Opening </a:t>
            </a:r>
            <a:r>
              <a:rPr lang="en-US" dirty="0"/>
              <a:t>and attending to </a:t>
            </a:r>
            <a:r>
              <a:rPr lang="en-US" dirty="0" smtClean="0"/>
              <a:t>spiritual-mysterious and existential </a:t>
            </a:r>
            <a:r>
              <a:rPr lang="en-US" dirty="0"/>
              <a:t>dimensions of one’s own life-death; soul care for </a:t>
            </a:r>
            <a:r>
              <a:rPr lang="en-US" dirty="0" smtClean="0"/>
              <a:t>self </a:t>
            </a:r>
            <a:r>
              <a:rPr lang="en-US" dirty="0"/>
              <a:t>and the one-being-cared </a:t>
            </a:r>
            <a:r>
              <a:rPr lang="en-US" dirty="0" smtClean="0"/>
              <a:t>for.</a:t>
            </a:r>
          </a:p>
          <a:p>
            <a:pPr marL="68580" indent="0">
              <a:buNone/>
            </a:pPr>
            <a:endParaRPr lang="en-US" dirty="0" smtClean="0"/>
          </a:p>
          <a:p>
            <a:pPr marL="68580" indent="0" algn="ctr">
              <a:buNone/>
            </a:pPr>
            <a:r>
              <a:rPr lang="en-US" dirty="0" smtClean="0"/>
              <a:t>“…</a:t>
            </a:r>
            <a:r>
              <a:rPr lang="en-US" dirty="0"/>
              <a:t>what is happening to another in the outer world may not necessarily reflect the inner subjective unknowns or deeper dimensions of the larger universe.”  </a:t>
            </a:r>
            <a:r>
              <a:rPr lang="en-US" dirty="0" smtClean="0"/>
              <a:t>(Watson, 2008, location 3061)</a:t>
            </a:r>
          </a:p>
          <a:p>
            <a:pPr marL="68580" indent="0">
              <a:buNone/>
            </a:pPr>
            <a:endParaRPr lang="en-US" dirty="0" smtClean="0"/>
          </a:p>
          <a:p>
            <a:pPr marL="68580" indent="0">
              <a:buNone/>
            </a:pPr>
            <a:r>
              <a:rPr lang="en-US" dirty="0" smtClean="0"/>
              <a:t>Use in Nursing Practice:</a:t>
            </a:r>
            <a:endParaRPr lang="en-US" dirty="0"/>
          </a:p>
          <a:p>
            <a:r>
              <a:rPr lang="en-US" dirty="0"/>
              <a:t>Be open to </a:t>
            </a:r>
            <a:r>
              <a:rPr lang="en-US" dirty="0" smtClean="0"/>
              <a:t>“allowing </a:t>
            </a:r>
            <a:r>
              <a:rPr lang="en-US" dirty="0"/>
              <a:t>for a </a:t>
            </a:r>
            <a:r>
              <a:rPr lang="en-US" dirty="0" smtClean="0"/>
              <a:t>miracle” (Watson 2008,  location 3061) </a:t>
            </a:r>
          </a:p>
          <a:p>
            <a:r>
              <a:rPr lang="en-US" dirty="0" smtClean="0"/>
              <a:t>This lends meaning to life and death and can turn a tragedy into an opportunity for the realization of another dimension of reality</a:t>
            </a:r>
          </a:p>
          <a:p>
            <a:r>
              <a:rPr lang="en-US" dirty="0" smtClean="0"/>
              <a:t>Can inspire a miracle of strength and courage</a:t>
            </a:r>
            <a:endParaRPr lang="en-US" dirty="0"/>
          </a:p>
          <a:p>
            <a:pPr marL="68580" indent="0">
              <a:buNone/>
            </a:pPr>
            <a:endParaRPr lang="en-US" dirty="0"/>
          </a:p>
        </p:txBody>
      </p:sp>
      <p:sp>
        <p:nvSpPr>
          <p:cNvPr id="4" name="Content Placeholder 9"/>
          <p:cNvSpPr txBox="1">
            <a:spLocks/>
          </p:cNvSpPr>
          <p:nvPr/>
        </p:nvSpPr>
        <p:spPr>
          <a:xfrm>
            <a:off x="605901" y="6096000"/>
            <a:ext cx="2133600" cy="457200"/>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buClr>
                <a:srgbClr val="86CE24"/>
              </a:buClr>
              <a:buFont typeface="Wingdings 3" pitchFamily="18" charset="2"/>
              <a:buNone/>
            </a:pPr>
            <a:r>
              <a:rPr lang="en-US" sz="1400" dirty="0" smtClean="0">
                <a:solidFill>
                  <a:srgbClr val="282828"/>
                </a:solidFill>
              </a:rPr>
              <a:t>(Watson, 2008)</a:t>
            </a:r>
            <a:endParaRPr lang="en-US" sz="1400" dirty="0">
              <a:solidFill>
                <a:srgbClr val="282828"/>
              </a:solidFill>
            </a:endParaRPr>
          </a:p>
        </p:txBody>
      </p:sp>
    </p:spTree>
    <p:extLst>
      <p:ext uri="{BB962C8B-B14F-4D97-AF65-F5344CB8AC3E}">
        <p14:creationId xmlns:p14="http://schemas.microsoft.com/office/powerpoint/2010/main" val="14481892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t>Summary of Watson’s</a:t>
            </a:r>
            <a:br>
              <a:rPr lang="en-US" dirty="0" smtClean="0"/>
            </a:br>
            <a:r>
              <a:rPr lang="en-US" dirty="0" smtClean="0"/>
              <a:t>Ten </a:t>
            </a:r>
            <a:r>
              <a:rPr lang="en-US" dirty="0" err="1" smtClean="0"/>
              <a:t>Carative</a:t>
            </a:r>
            <a:r>
              <a:rPr lang="en-US" dirty="0" smtClean="0"/>
              <a:t> Factors</a:t>
            </a:r>
            <a:endParaRPr lang="en-US" dirty="0"/>
          </a:p>
        </p:txBody>
      </p:sp>
      <p:sp>
        <p:nvSpPr>
          <p:cNvPr id="10" name="Content Placeholder 9"/>
          <p:cNvSpPr>
            <a:spLocks noGrp="1"/>
          </p:cNvSpPr>
          <p:nvPr>
            <p:ph sz="quarter" idx="13"/>
          </p:nvPr>
        </p:nvSpPr>
        <p:spPr/>
        <p:txBody>
          <a:bodyPr>
            <a:normAutofit/>
          </a:bodyPr>
          <a:lstStyle/>
          <a:p>
            <a:r>
              <a:rPr lang="en-US" sz="1900" dirty="0" smtClean="0"/>
              <a:t>Formation of a humanistic-altruistic system of values</a:t>
            </a:r>
          </a:p>
          <a:p>
            <a:r>
              <a:rPr lang="en-US" sz="1900" dirty="0" smtClean="0"/>
              <a:t>Instillation of faith-hope</a:t>
            </a:r>
          </a:p>
          <a:p>
            <a:r>
              <a:rPr lang="en-US" sz="1900" dirty="0" smtClean="0"/>
              <a:t>Cultivation of sensitivity to self &amp; others</a:t>
            </a:r>
          </a:p>
          <a:p>
            <a:r>
              <a:rPr lang="en-US" sz="1900" dirty="0" smtClean="0"/>
              <a:t>Development of a helping-trusting relationship</a:t>
            </a:r>
          </a:p>
          <a:p>
            <a:r>
              <a:rPr lang="en-US" sz="1900" dirty="0" smtClean="0"/>
              <a:t>Promotion &amp; acceptance of the expression of positive &amp; negative feelings</a:t>
            </a:r>
            <a:endParaRPr lang="en-US" sz="1900" dirty="0"/>
          </a:p>
        </p:txBody>
      </p:sp>
      <p:sp>
        <p:nvSpPr>
          <p:cNvPr id="11" name="Content Placeholder 10"/>
          <p:cNvSpPr>
            <a:spLocks noGrp="1"/>
          </p:cNvSpPr>
          <p:nvPr>
            <p:ph sz="quarter" idx="14"/>
          </p:nvPr>
        </p:nvSpPr>
        <p:spPr/>
        <p:txBody>
          <a:bodyPr>
            <a:normAutofit fontScale="92500" lnSpcReduction="10000"/>
          </a:bodyPr>
          <a:lstStyle/>
          <a:p>
            <a:r>
              <a:rPr lang="en-US" dirty="0" smtClean="0"/>
              <a:t>Systematic use of the scientific problem solving method for decision making</a:t>
            </a:r>
          </a:p>
          <a:p>
            <a:r>
              <a:rPr lang="en-US" dirty="0" smtClean="0"/>
              <a:t>Promotion of interpersonal teaching-learning</a:t>
            </a:r>
          </a:p>
          <a:p>
            <a:r>
              <a:rPr lang="en-US" dirty="0" smtClean="0"/>
              <a:t>Provision for supportive, protective &amp; corrective mental, physical, sociocultural &amp; spiritual environment</a:t>
            </a:r>
          </a:p>
          <a:p>
            <a:r>
              <a:rPr lang="en-US" dirty="0" smtClean="0"/>
              <a:t>Assistance with gratification of human needs</a:t>
            </a:r>
          </a:p>
          <a:p>
            <a:r>
              <a:rPr lang="en-US" dirty="0" smtClean="0"/>
              <a:t>Allowance for existential phenomenological forces</a:t>
            </a:r>
            <a:endParaRPr lang="en-US" dirty="0"/>
          </a:p>
        </p:txBody>
      </p:sp>
      <p:sp>
        <p:nvSpPr>
          <p:cNvPr id="12" name="Content Placeholder 9"/>
          <p:cNvSpPr txBox="1">
            <a:spLocks/>
          </p:cNvSpPr>
          <p:nvPr/>
        </p:nvSpPr>
        <p:spPr>
          <a:xfrm>
            <a:off x="605901" y="6096000"/>
            <a:ext cx="2133600" cy="457200"/>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buNone/>
            </a:pPr>
            <a:r>
              <a:rPr lang="en-US" sz="1400" dirty="0" smtClean="0">
                <a:solidFill>
                  <a:schemeClr val="bg2"/>
                </a:solidFill>
              </a:rPr>
              <a:t>(</a:t>
            </a:r>
            <a:r>
              <a:rPr lang="en-US" sz="1400" dirty="0" err="1" smtClean="0">
                <a:solidFill>
                  <a:schemeClr val="bg2"/>
                </a:solidFill>
              </a:rPr>
              <a:t>Tomey</a:t>
            </a:r>
            <a:r>
              <a:rPr lang="en-US" sz="1400" dirty="0" smtClean="0">
                <a:solidFill>
                  <a:schemeClr val="bg2"/>
                </a:solidFill>
              </a:rPr>
              <a:t> &amp; </a:t>
            </a:r>
            <a:r>
              <a:rPr lang="en-US" sz="1400" dirty="0" err="1" smtClean="0">
                <a:solidFill>
                  <a:schemeClr val="bg2"/>
                </a:solidFill>
              </a:rPr>
              <a:t>Alligood</a:t>
            </a:r>
            <a:r>
              <a:rPr lang="en-US" sz="1400" dirty="0" smtClean="0">
                <a:solidFill>
                  <a:schemeClr val="bg2"/>
                </a:solidFill>
              </a:rPr>
              <a:t>, 2006)</a:t>
            </a:r>
            <a:endParaRPr lang="en-US" sz="1400" dirty="0">
              <a:solidFill>
                <a:schemeClr val="bg2"/>
              </a:solidFill>
            </a:endParaRPr>
          </a:p>
        </p:txBody>
      </p:sp>
    </p:spTree>
    <p:extLst>
      <p:ext uri="{BB962C8B-B14F-4D97-AF65-F5344CB8AC3E}">
        <p14:creationId xmlns:p14="http://schemas.microsoft.com/office/powerpoint/2010/main" val="15764698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Empirical Evidence</a:t>
            </a:r>
            <a:endParaRPr lang="en-US" dirty="0"/>
          </a:p>
        </p:txBody>
      </p:sp>
      <p:sp>
        <p:nvSpPr>
          <p:cNvPr id="3" name="Content Placeholder 2"/>
          <p:cNvSpPr>
            <a:spLocks noGrp="1"/>
          </p:cNvSpPr>
          <p:nvPr>
            <p:ph idx="1"/>
          </p:nvPr>
        </p:nvSpPr>
        <p:spPr>
          <a:xfrm>
            <a:off x="685800" y="1447800"/>
            <a:ext cx="7772400" cy="3886201"/>
          </a:xfrm>
        </p:spPr>
        <p:txBody>
          <a:bodyPr/>
          <a:lstStyle/>
          <a:p>
            <a:r>
              <a:rPr lang="en-US" dirty="0" smtClean="0"/>
              <a:t>Data </a:t>
            </a:r>
            <a:r>
              <a:rPr lang="en-US" dirty="0"/>
              <a:t>collection </a:t>
            </a:r>
            <a:r>
              <a:rPr lang="en-US" dirty="0" smtClean="0"/>
              <a:t>is used to </a:t>
            </a:r>
            <a:r>
              <a:rPr lang="en-US" dirty="0"/>
              <a:t>classify caring behaviors and differentiate between taking care of patients and caring about patients</a:t>
            </a:r>
          </a:p>
          <a:p>
            <a:r>
              <a:rPr lang="en-US" dirty="0" smtClean="0"/>
              <a:t>Difference </a:t>
            </a:r>
            <a:r>
              <a:rPr lang="en-US" dirty="0"/>
              <a:t>between theory and practice is due to the use of nurses as medical consultants and </a:t>
            </a:r>
            <a:r>
              <a:rPr lang="en-US" dirty="0" smtClean="0"/>
              <a:t>administrators, thus decreasing their </a:t>
            </a:r>
            <a:r>
              <a:rPr lang="en-US" dirty="0"/>
              <a:t>ability to be </a:t>
            </a:r>
            <a:r>
              <a:rPr lang="en-US" dirty="0" smtClean="0"/>
              <a:t>caring</a:t>
            </a:r>
          </a:p>
          <a:p>
            <a:r>
              <a:rPr lang="en-US" dirty="0" smtClean="0"/>
              <a:t>Watson </a:t>
            </a:r>
            <a:r>
              <a:rPr lang="en-US" dirty="0"/>
              <a:t>and colleagues used an open-ended questionnaire with patients and nurses </a:t>
            </a:r>
          </a:p>
          <a:p>
            <a:pPr lvl="1"/>
            <a:r>
              <a:rPr lang="en-US" dirty="0" smtClean="0"/>
              <a:t>Questions </a:t>
            </a:r>
            <a:r>
              <a:rPr lang="en-US" dirty="0"/>
              <a:t>about </a:t>
            </a:r>
            <a:r>
              <a:rPr lang="en-US" dirty="0" smtClean="0"/>
              <a:t>individual values </a:t>
            </a:r>
            <a:r>
              <a:rPr lang="en-US" dirty="0"/>
              <a:t>and the need to meet minimum care needs before determining quality of care </a:t>
            </a:r>
            <a:endParaRPr lang="en-US" dirty="0" smtClean="0"/>
          </a:p>
          <a:p>
            <a:pPr lvl="1"/>
            <a:r>
              <a:rPr lang="en-US" dirty="0"/>
              <a:t>Found discrepancies between what patients and nurses feel is important </a:t>
            </a:r>
          </a:p>
          <a:p>
            <a:pPr lvl="1"/>
            <a:endParaRPr lang="en-US" dirty="0"/>
          </a:p>
        </p:txBody>
      </p:sp>
      <p:pic>
        <p:nvPicPr>
          <p:cNvPr id="5" name="Picture 7" descr="C:\Users\Pati Moon\AppData\Local\Microsoft\Windows\Temporary Internet Files\Content.IE5\9MYA7O0J\MC90023303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876800"/>
            <a:ext cx="2625630" cy="16002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9"/>
          <p:cNvSpPr txBox="1">
            <a:spLocks/>
          </p:cNvSpPr>
          <p:nvPr/>
        </p:nvSpPr>
        <p:spPr>
          <a:xfrm>
            <a:off x="457200" y="5900670"/>
            <a:ext cx="2746899" cy="762000"/>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buNone/>
            </a:pPr>
            <a:r>
              <a:rPr lang="en-US" sz="1400" dirty="0">
                <a:solidFill>
                  <a:schemeClr val="bg2"/>
                </a:solidFill>
              </a:rPr>
              <a:t>(</a:t>
            </a:r>
            <a:r>
              <a:rPr lang="en-US" sz="1400" dirty="0" err="1">
                <a:solidFill>
                  <a:schemeClr val="bg2"/>
                </a:solidFill>
              </a:rPr>
              <a:t>Ranheim</a:t>
            </a:r>
            <a:r>
              <a:rPr lang="en-US" sz="1400" dirty="0">
                <a:solidFill>
                  <a:schemeClr val="bg2"/>
                </a:solidFill>
              </a:rPr>
              <a:t>, </a:t>
            </a:r>
            <a:r>
              <a:rPr lang="en-US" sz="1400" dirty="0" err="1">
                <a:solidFill>
                  <a:schemeClr val="bg2"/>
                </a:solidFill>
              </a:rPr>
              <a:t>Karner</a:t>
            </a:r>
            <a:r>
              <a:rPr lang="en-US" sz="1400" dirty="0">
                <a:solidFill>
                  <a:schemeClr val="bg2"/>
                </a:solidFill>
              </a:rPr>
              <a:t>, &amp; </a:t>
            </a:r>
            <a:r>
              <a:rPr lang="en-US" sz="1400" dirty="0" err="1">
                <a:solidFill>
                  <a:schemeClr val="bg2"/>
                </a:solidFill>
              </a:rPr>
              <a:t>Bertero</a:t>
            </a:r>
            <a:r>
              <a:rPr lang="en-US" sz="1400" dirty="0">
                <a:solidFill>
                  <a:schemeClr val="bg2"/>
                </a:solidFill>
              </a:rPr>
              <a:t>, </a:t>
            </a:r>
            <a:r>
              <a:rPr lang="en-US" sz="1400" dirty="0" smtClean="0">
                <a:solidFill>
                  <a:schemeClr val="bg2"/>
                </a:solidFill>
              </a:rPr>
              <a:t>2012)</a:t>
            </a:r>
            <a:endParaRPr lang="en-US" sz="1400" dirty="0">
              <a:solidFill>
                <a:schemeClr val="bg2"/>
              </a:solidFill>
            </a:endParaRPr>
          </a:p>
          <a:p>
            <a:pPr marL="68580" indent="0">
              <a:buNone/>
            </a:pPr>
            <a:r>
              <a:rPr lang="en-US" sz="1400" dirty="0" smtClean="0">
                <a:solidFill>
                  <a:schemeClr val="bg2"/>
                </a:solidFill>
              </a:rPr>
              <a:t>(</a:t>
            </a:r>
            <a:r>
              <a:rPr lang="en-US" sz="1400" dirty="0" err="1" smtClean="0">
                <a:solidFill>
                  <a:schemeClr val="bg2"/>
                </a:solidFill>
              </a:rPr>
              <a:t>Tomey</a:t>
            </a:r>
            <a:r>
              <a:rPr lang="en-US" sz="1400" dirty="0" smtClean="0">
                <a:solidFill>
                  <a:schemeClr val="bg2"/>
                </a:solidFill>
              </a:rPr>
              <a:t> &amp; </a:t>
            </a:r>
            <a:r>
              <a:rPr lang="en-US" sz="1400" dirty="0" err="1" smtClean="0">
                <a:solidFill>
                  <a:schemeClr val="bg2"/>
                </a:solidFill>
              </a:rPr>
              <a:t>Alligood</a:t>
            </a:r>
            <a:r>
              <a:rPr lang="en-US" sz="1400" dirty="0" smtClean="0">
                <a:solidFill>
                  <a:schemeClr val="bg2"/>
                </a:solidFill>
              </a:rPr>
              <a:t>, 2006)</a:t>
            </a:r>
          </a:p>
          <a:p>
            <a:pPr marL="68580" indent="0">
              <a:buNone/>
            </a:pPr>
            <a:endParaRPr lang="en-US" sz="1400" dirty="0">
              <a:solidFill>
                <a:schemeClr val="bg2"/>
              </a:solidFill>
            </a:endParaRPr>
          </a:p>
        </p:txBody>
      </p:sp>
    </p:spTree>
    <p:extLst>
      <p:ext uri="{BB962C8B-B14F-4D97-AF65-F5344CB8AC3E}">
        <p14:creationId xmlns:p14="http://schemas.microsoft.com/office/powerpoint/2010/main" val="2139453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Seven Major Assumptions</a:t>
            </a:r>
            <a:endParaRPr lang="en-US" dirty="0"/>
          </a:p>
        </p:txBody>
      </p:sp>
      <p:sp>
        <p:nvSpPr>
          <p:cNvPr id="3" name="Content Placeholder 2"/>
          <p:cNvSpPr>
            <a:spLocks noGrp="1"/>
          </p:cNvSpPr>
          <p:nvPr>
            <p:ph idx="1"/>
          </p:nvPr>
        </p:nvSpPr>
        <p:spPr>
          <a:xfrm>
            <a:off x="685800" y="1371600"/>
            <a:ext cx="7772400" cy="4114800"/>
          </a:xfrm>
        </p:spPr>
        <p:txBody>
          <a:bodyPr>
            <a:normAutofit fontScale="92500" lnSpcReduction="10000"/>
          </a:bodyPr>
          <a:lstStyle/>
          <a:p>
            <a:r>
              <a:rPr lang="en-US" dirty="0"/>
              <a:t>Caring can only be effectively demonstrated and practiced interpersonally</a:t>
            </a:r>
          </a:p>
          <a:p>
            <a:r>
              <a:rPr lang="en-US" dirty="0"/>
              <a:t>Caring consists of </a:t>
            </a:r>
            <a:r>
              <a:rPr lang="en-US" dirty="0" err="1"/>
              <a:t>carative</a:t>
            </a:r>
            <a:r>
              <a:rPr lang="en-US" dirty="0"/>
              <a:t> factors that result in the satisfaction of certain human needs</a:t>
            </a:r>
          </a:p>
          <a:p>
            <a:r>
              <a:rPr lang="en-US" dirty="0"/>
              <a:t>Effective caring promotes health and individual or family growth</a:t>
            </a:r>
          </a:p>
          <a:p>
            <a:r>
              <a:rPr lang="en-US" dirty="0"/>
              <a:t>Caring responses accept a person not only as he or she is now but as what he or she may become</a:t>
            </a:r>
          </a:p>
          <a:p>
            <a:r>
              <a:rPr lang="en-US" dirty="0" smtClean="0"/>
              <a:t>Caring </a:t>
            </a:r>
            <a:r>
              <a:rPr lang="en-US" dirty="0"/>
              <a:t>environment offers development of potential while allowing the person to choose the best action for himself or herself at a given time</a:t>
            </a:r>
          </a:p>
          <a:p>
            <a:r>
              <a:rPr lang="en-US" dirty="0"/>
              <a:t>Caring is more “</a:t>
            </a:r>
            <a:r>
              <a:rPr lang="en-US" dirty="0" err="1"/>
              <a:t>healthogenic</a:t>
            </a:r>
            <a:r>
              <a:rPr lang="en-US" dirty="0"/>
              <a:t>” than is curing. </a:t>
            </a:r>
            <a:r>
              <a:rPr lang="en-US" dirty="0" smtClean="0"/>
              <a:t> The </a:t>
            </a:r>
            <a:r>
              <a:rPr lang="en-US" dirty="0"/>
              <a:t>practice of caring integrates biophysical knowledge with knowledge of human behavior to generate or promote health and to provide ministrations to those who are ill.  A science of caring is therefore complementary to the science of curing.</a:t>
            </a:r>
          </a:p>
          <a:p>
            <a:r>
              <a:rPr lang="en-US" dirty="0" smtClean="0"/>
              <a:t>The </a:t>
            </a:r>
            <a:r>
              <a:rPr lang="en-US" dirty="0"/>
              <a:t>practice of caring is central to </a:t>
            </a:r>
            <a:r>
              <a:rPr lang="en-US" dirty="0" smtClean="0"/>
              <a:t>nursing</a:t>
            </a:r>
            <a:endParaRPr lang="en-US" dirty="0"/>
          </a:p>
          <a:p>
            <a:endParaRPr lang="en-US" dirty="0"/>
          </a:p>
        </p:txBody>
      </p:sp>
      <p:sp>
        <p:nvSpPr>
          <p:cNvPr id="4" name="Content Placeholder 9"/>
          <p:cNvSpPr txBox="1">
            <a:spLocks/>
          </p:cNvSpPr>
          <p:nvPr/>
        </p:nvSpPr>
        <p:spPr>
          <a:xfrm>
            <a:off x="605900" y="6096000"/>
            <a:ext cx="2518299" cy="457200"/>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buNone/>
            </a:pPr>
            <a:r>
              <a:rPr lang="en-US" sz="1400" dirty="0" smtClean="0">
                <a:solidFill>
                  <a:schemeClr val="bg2"/>
                </a:solidFill>
              </a:rPr>
              <a:t>(</a:t>
            </a:r>
            <a:r>
              <a:rPr lang="en-US" sz="1400" dirty="0" err="1" smtClean="0">
                <a:solidFill>
                  <a:schemeClr val="bg2"/>
                </a:solidFill>
              </a:rPr>
              <a:t>Tomey</a:t>
            </a:r>
            <a:r>
              <a:rPr lang="en-US" sz="1400" dirty="0" smtClean="0">
                <a:solidFill>
                  <a:schemeClr val="bg2"/>
                </a:solidFill>
              </a:rPr>
              <a:t> &amp; </a:t>
            </a:r>
            <a:r>
              <a:rPr lang="en-US" sz="1400" dirty="0" err="1" smtClean="0">
                <a:solidFill>
                  <a:schemeClr val="bg2"/>
                </a:solidFill>
              </a:rPr>
              <a:t>Alligood</a:t>
            </a:r>
            <a:r>
              <a:rPr lang="en-US" sz="1400" dirty="0" smtClean="0">
                <a:solidFill>
                  <a:schemeClr val="bg2"/>
                </a:solidFill>
              </a:rPr>
              <a:t>, 2006, p. 97)</a:t>
            </a:r>
            <a:endParaRPr lang="en-US" sz="1400" dirty="0">
              <a:solidFill>
                <a:schemeClr val="bg2"/>
              </a:solidFill>
            </a:endParaRPr>
          </a:p>
        </p:txBody>
      </p:sp>
    </p:spTree>
    <p:extLst>
      <p:ext uri="{BB962C8B-B14F-4D97-AF65-F5344CB8AC3E}">
        <p14:creationId xmlns:p14="http://schemas.microsoft.com/office/powerpoint/2010/main" val="37871204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Growth of Major Assumptions</a:t>
            </a:r>
            <a:endParaRPr lang="en-US" dirty="0"/>
          </a:p>
        </p:txBody>
      </p:sp>
      <p:sp>
        <p:nvSpPr>
          <p:cNvPr id="3" name="Content Placeholder 2"/>
          <p:cNvSpPr>
            <a:spLocks noGrp="1"/>
          </p:cNvSpPr>
          <p:nvPr>
            <p:ph idx="1"/>
          </p:nvPr>
        </p:nvSpPr>
        <p:spPr>
          <a:xfrm>
            <a:off x="685800" y="1371600"/>
            <a:ext cx="7772400" cy="3733800"/>
          </a:xfrm>
        </p:spPr>
        <p:txBody>
          <a:bodyPr/>
          <a:lstStyle/>
          <a:p>
            <a:r>
              <a:rPr lang="en-US" dirty="0" smtClean="0"/>
              <a:t>Following publication of her 1979 work, Watson’s caring theory evolved from basic thinking to one of greater awareness of divine and holistic interpersonal relationships</a:t>
            </a:r>
          </a:p>
          <a:p>
            <a:r>
              <a:rPr lang="en-US" dirty="0" smtClean="0"/>
              <a:t>In 1985, she proposed eleven assumptions to explain the relationship between nursing, human values, and caring for others</a:t>
            </a:r>
          </a:p>
          <a:p>
            <a:r>
              <a:rPr lang="en-US" sz="2000" dirty="0" smtClean="0"/>
              <a:t>In 1999, </a:t>
            </a:r>
            <a:r>
              <a:rPr lang="en-US" sz="2000" i="1" dirty="0" smtClean="0"/>
              <a:t>Postmodern Nursing and Beyond, </a:t>
            </a:r>
            <a:r>
              <a:rPr lang="en-US" sz="2000" dirty="0" smtClean="0"/>
              <a:t>Watson describes an ontological shift in human consciousness by suggesting practice paths for practitioners</a:t>
            </a:r>
            <a:endParaRPr lang="en-US" dirty="0"/>
          </a:p>
        </p:txBody>
      </p:sp>
      <p:pic>
        <p:nvPicPr>
          <p:cNvPr id="5" name="Picture 7" descr="C:\Program Files (x86)\Microsoft Office\MEDIA\CAGCAT10\j02849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962400"/>
            <a:ext cx="3657600" cy="22098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9"/>
          <p:cNvSpPr txBox="1">
            <a:spLocks/>
          </p:cNvSpPr>
          <p:nvPr/>
        </p:nvSpPr>
        <p:spPr>
          <a:xfrm>
            <a:off x="605901" y="6096000"/>
            <a:ext cx="2133600" cy="457200"/>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buNone/>
            </a:pPr>
            <a:r>
              <a:rPr lang="en-US" sz="1400" dirty="0" smtClean="0">
                <a:solidFill>
                  <a:schemeClr val="bg2"/>
                </a:solidFill>
              </a:rPr>
              <a:t>(</a:t>
            </a:r>
            <a:r>
              <a:rPr lang="en-US" sz="1400" dirty="0" err="1" smtClean="0">
                <a:solidFill>
                  <a:schemeClr val="bg2"/>
                </a:solidFill>
              </a:rPr>
              <a:t>Tomey</a:t>
            </a:r>
            <a:r>
              <a:rPr lang="en-US" sz="1400" dirty="0" smtClean="0">
                <a:solidFill>
                  <a:schemeClr val="bg2"/>
                </a:solidFill>
              </a:rPr>
              <a:t> &amp; </a:t>
            </a:r>
            <a:r>
              <a:rPr lang="en-US" sz="1400" dirty="0" err="1" smtClean="0">
                <a:solidFill>
                  <a:schemeClr val="bg2"/>
                </a:solidFill>
              </a:rPr>
              <a:t>Alligood</a:t>
            </a:r>
            <a:r>
              <a:rPr lang="en-US" sz="1400" dirty="0" smtClean="0">
                <a:solidFill>
                  <a:schemeClr val="bg2"/>
                </a:solidFill>
              </a:rPr>
              <a:t>, 2006)</a:t>
            </a:r>
            <a:endParaRPr lang="en-US" sz="1400" dirty="0">
              <a:solidFill>
                <a:schemeClr val="bg2"/>
              </a:solidFill>
            </a:endParaRPr>
          </a:p>
        </p:txBody>
      </p:sp>
    </p:spTree>
    <p:extLst>
      <p:ext uri="{BB962C8B-B14F-4D97-AF65-F5344CB8AC3E}">
        <p14:creationId xmlns:p14="http://schemas.microsoft.com/office/powerpoint/2010/main" val="35770864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Theoretical Assertions</a:t>
            </a:r>
            <a:endParaRPr lang="en-US" dirty="0"/>
          </a:p>
        </p:txBody>
      </p:sp>
      <p:sp>
        <p:nvSpPr>
          <p:cNvPr id="3" name="Content Placeholder 2"/>
          <p:cNvSpPr>
            <a:spLocks noGrp="1"/>
          </p:cNvSpPr>
          <p:nvPr>
            <p:ph idx="1"/>
          </p:nvPr>
        </p:nvSpPr>
        <p:spPr/>
        <p:txBody>
          <a:bodyPr/>
          <a:lstStyle/>
          <a:p>
            <a:r>
              <a:rPr lang="en-US" dirty="0"/>
              <a:t>Health is “unity and harmony within the mind, body, and soul” (</a:t>
            </a:r>
            <a:r>
              <a:rPr lang="en-US" dirty="0" err="1"/>
              <a:t>Tomey</a:t>
            </a:r>
            <a:r>
              <a:rPr lang="en-US" dirty="0"/>
              <a:t> &amp; </a:t>
            </a:r>
            <a:r>
              <a:rPr lang="en-US" dirty="0" err="1"/>
              <a:t>Alligood</a:t>
            </a:r>
            <a:r>
              <a:rPr lang="en-US" dirty="0"/>
              <a:t>, </a:t>
            </a:r>
            <a:r>
              <a:rPr lang="en-US" dirty="0" smtClean="0"/>
              <a:t>2006, </a:t>
            </a:r>
            <a:r>
              <a:rPr lang="en-US" dirty="0"/>
              <a:t>p.99)</a:t>
            </a:r>
          </a:p>
          <a:p>
            <a:r>
              <a:rPr lang="en-US" dirty="0"/>
              <a:t>Caring includes factors that allow nurses to help patients achieve </a:t>
            </a:r>
            <a:r>
              <a:rPr lang="en-US" dirty="0" smtClean="0"/>
              <a:t>health</a:t>
            </a:r>
            <a:endParaRPr lang="en-US" dirty="0"/>
          </a:p>
          <a:p>
            <a:r>
              <a:rPr lang="en-US" dirty="0"/>
              <a:t>Caring involves perception of </a:t>
            </a:r>
            <a:r>
              <a:rPr lang="en-US" dirty="0" smtClean="0"/>
              <a:t>feelings </a:t>
            </a:r>
            <a:r>
              <a:rPr lang="en-US" dirty="0"/>
              <a:t>and appreciation </a:t>
            </a:r>
            <a:r>
              <a:rPr lang="en-US" dirty="0" smtClean="0"/>
              <a:t>of </a:t>
            </a:r>
            <a:r>
              <a:rPr lang="en-US" dirty="0"/>
              <a:t>uniqueness of </a:t>
            </a:r>
            <a:r>
              <a:rPr lang="en-US" dirty="0" smtClean="0"/>
              <a:t>others</a:t>
            </a:r>
            <a:endParaRPr lang="en-US" dirty="0"/>
          </a:p>
          <a:p>
            <a:r>
              <a:rPr lang="en-US" dirty="0" smtClean="0"/>
              <a:t>Theory </a:t>
            </a:r>
            <a:r>
              <a:rPr lang="en-US" dirty="0"/>
              <a:t>components include human freedom, holism, a context of inter-human characteristics and an open scientific world </a:t>
            </a:r>
            <a:r>
              <a:rPr lang="en-US" dirty="0" smtClean="0"/>
              <a:t>view</a:t>
            </a:r>
            <a:endParaRPr lang="en-US" dirty="0"/>
          </a:p>
          <a:p>
            <a:r>
              <a:rPr lang="en-US" dirty="0"/>
              <a:t>The interpersonal-spiritual nature of Watson’s theory maintains the human integration with self, others, nature, and the </a:t>
            </a:r>
            <a:r>
              <a:rPr lang="en-US" dirty="0" smtClean="0"/>
              <a:t>universe</a:t>
            </a:r>
            <a:endParaRPr lang="en-US" dirty="0"/>
          </a:p>
          <a:p>
            <a:endParaRPr lang="en-US" dirty="0"/>
          </a:p>
        </p:txBody>
      </p:sp>
      <p:sp>
        <p:nvSpPr>
          <p:cNvPr id="5" name="Content Placeholder 9"/>
          <p:cNvSpPr txBox="1">
            <a:spLocks/>
          </p:cNvSpPr>
          <p:nvPr/>
        </p:nvSpPr>
        <p:spPr>
          <a:xfrm>
            <a:off x="605901" y="6096000"/>
            <a:ext cx="2133600" cy="457200"/>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buNone/>
            </a:pPr>
            <a:r>
              <a:rPr lang="en-US" sz="1400" dirty="0" smtClean="0">
                <a:solidFill>
                  <a:schemeClr val="bg2"/>
                </a:solidFill>
              </a:rPr>
              <a:t>(</a:t>
            </a:r>
            <a:r>
              <a:rPr lang="en-US" sz="1400" dirty="0" err="1" smtClean="0">
                <a:solidFill>
                  <a:schemeClr val="bg2"/>
                </a:solidFill>
              </a:rPr>
              <a:t>Tomey</a:t>
            </a:r>
            <a:r>
              <a:rPr lang="en-US" sz="1400" dirty="0">
                <a:solidFill>
                  <a:schemeClr val="bg2"/>
                </a:solidFill>
              </a:rPr>
              <a:t> </a:t>
            </a:r>
            <a:r>
              <a:rPr lang="en-US" sz="1400" dirty="0" smtClean="0">
                <a:solidFill>
                  <a:schemeClr val="bg2"/>
                </a:solidFill>
              </a:rPr>
              <a:t>&amp; </a:t>
            </a:r>
            <a:r>
              <a:rPr lang="en-US" sz="1400" dirty="0" err="1" smtClean="0">
                <a:solidFill>
                  <a:schemeClr val="bg2"/>
                </a:solidFill>
              </a:rPr>
              <a:t>Alligood</a:t>
            </a:r>
            <a:r>
              <a:rPr lang="en-US" sz="1400" dirty="0" smtClean="0">
                <a:solidFill>
                  <a:schemeClr val="bg2"/>
                </a:solidFill>
              </a:rPr>
              <a:t>, 2006)</a:t>
            </a:r>
            <a:endParaRPr lang="en-US" sz="1400" dirty="0">
              <a:solidFill>
                <a:schemeClr val="bg2"/>
              </a:solidFill>
            </a:endParaRPr>
          </a:p>
        </p:txBody>
      </p:sp>
    </p:spTree>
    <p:extLst>
      <p:ext uri="{BB962C8B-B14F-4D97-AF65-F5344CB8AC3E}">
        <p14:creationId xmlns:p14="http://schemas.microsoft.com/office/powerpoint/2010/main" val="40927353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143000"/>
          </a:xfrm>
        </p:spPr>
        <p:txBody>
          <a:bodyPr/>
          <a:lstStyle/>
          <a:p>
            <a:r>
              <a:rPr lang="en-US" dirty="0" smtClean="0"/>
              <a:t>Logical Form</a:t>
            </a:r>
            <a:endParaRPr lang="en-US" dirty="0"/>
          </a:p>
        </p:txBody>
      </p:sp>
      <p:sp>
        <p:nvSpPr>
          <p:cNvPr id="3" name="Content Placeholder 2"/>
          <p:cNvSpPr>
            <a:spLocks noGrp="1"/>
          </p:cNvSpPr>
          <p:nvPr>
            <p:ph idx="1"/>
          </p:nvPr>
        </p:nvSpPr>
        <p:spPr>
          <a:xfrm>
            <a:off x="713704" y="2184400"/>
            <a:ext cx="7896896" cy="3733800"/>
          </a:xfrm>
        </p:spPr>
        <p:txBody>
          <a:bodyPr/>
          <a:lstStyle/>
          <a:p>
            <a:r>
              <a:rPr lang="en-US" dirty="0"/>
              <a:t>Separates the practice of nurses caring from the practice of medicine curing. Emphasis </a:t>
            </a:r>
            <a:r>
              <a:rPr lang="en-US" dirty="0" smtClean="0"/>
              <a:t>is on </a:t>
            </a:r>
            <a:r>
              <a:rPr lang="en-US" dirty="0"/>
              <a:t>existential, phenomenological and spiritual </a:t>
            </a:r>
            <a:r>
              <a:rPr lang="en-US" dirty="0" smtClean="0"/>
              <a:t>factors.</a:t>
            </a:r>
            <a:endParaRPr lang="en-US" dirty="0"/>
          </a:p>
          <a:p>
            <a:r>
              <a:rPr lang="en-US" dirty="0"/>
              <a:t>Proponent of nursing education’s need for holistic knowledge gained through liberal education</a:t>
            </a:r>
          </a:p>
          <a:p>
            <a:r>
              <a:rPr lang="en-US" dirty="0"/>
              <a:t>Postmodern theory approach reflects the need for harmony, interpretation and self-</a:t>
            </a:r>
            <a:r>
              <a:rPr lang="en-US" dirty="0" err="1"/>
              <a:t>trancendence</a:t>
            </a:r>
            <a:endParaRPr lang="en-US" dirty="0"/>
          </a:p>
          <a:p>
            <a:r>
              <a:rPr lang="en-US" dirty="0"/>
              <a:t>Watson seeks “greater emphasis on transpersonal caring, intentionality, caring consciousness and the caring field” (</a:t>
            </a:r>
            <a:r>
              <a:rPr lang="en-US" dirty="0" err="1"/>
              <a:t>Tomey</a:t>
            </a:r>
            <a:r>
              <a:rPr lang="en-US" dirty="0"/>
              <a:t> &amp; </a:t>
            </a:r>
            <a:r>
              <a:rPr lang="en-US" dirty="0" err="1"/>
              <a:t>Alligood</a:t>
            </a:r>
            <a:r>
              <a:rPr lang="en-US" dirty="0"/>
              <a:t>, p. 100)</a:t>
            </a:r>
          </a:p>
          <a:p>
            <a:endParaRPr lang="en-US" dirty="0"/>
          </a:p>
        </p:txBody>
      </p:sp>
      <p:sp>
        <p:nvSpPr>
          <p:cNvPr id="5" name="Content Placeholder 9"/>
          <p:cNvSpPr txBox="1">
            <a:spLocks/>
          </p:cNvSpPr>
          <p:nvPr/>
        </p:nvSpPr>
        <p:spPr>
          <a:xfrm>
            <a:off x="605901" y="6096000"/>
            <a:ext cx="2133600" cy="457200"/>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buNone/>
            </a:pPr>
            <a:r>
              <a:rPr lang="en-US" sz="1400" dirty="0" smtClean="0">
                <a:solidFill>
                  <a:schemeClr val="bg2"/>
                </a:solidFill>
              </a:rPr>
              <a:t>(</a:t>
            </a:r>
            <a:r>
              <a:rPr lang="en-US" sz="1400" dirty="0" err="1" smtClean="0">
                <a:solidFill>
                  <a:schemeClr val="bg2"/>
                </a:solidFill>
              </a:rPr>
              <a:t>Tomey</a:t>
            </a:r>
            <a:r>
              <a:rPr lang="en-US" sz="1400" dirty="0" smtClean="0">
                <a:solidFill>
                  <a:schemeClr val="bg2"/>
                </a:solidFill>
              </a:rPr>
              <a:t> &amp; </a:t>
            </a:r>
            <a:r>
              <a:rPr lang="en-US" sz="1400" dirty="0" err="1" smtClean="0">
                <a:solidFill>
                  <a:schemeClr val="bg2"/>
                </a:solidFill>
              </a:rPr>
              <a:t>Alligood</a:t>
            </a:r>
            <a:r>
              <a:rPr lang="en-US" sz="1400" dirty="0" smtClean="0">
                <a:solidFill>
                  <a:schemeClr val="bg2"/>
                </a:solidFill>
              </a:rPr>
              <a:t>, 2006)</a:t>
            </a:r>
            <a:endParaRPr lang="en-US" sz="1400" dirty="0">
              <a:solidFill>
                <a:schemeClr val="bg2"/>
              </a:solidFill>
            </a:endParaRPr>
          </a:p>
        </p:txBody>
      </p:sp>
      <p:pic>
        <p:nvPicPr>
          <p:cNvPr id="6" name="Picture 2" descr="C:\Users\Pati Moon\AppData\Local\Microsoft\Windows\Temporary Internet Files\Content.IE5\GK0IRGST\MP90040755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533400"/>
            <a:ext cx="3657600" cy="165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283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Nursing Theory Important?</a:t>
            </a:r>
            <a:endParaRPr lang="en-US" dirty="0"/>
          </a:p>
        </p:txBody>
      </p:sp>
      <p:sp>
        <p:nvSpPr>
          <p:cNvPr id="3" name="Content Placeholder 2"/>
          <p:cNvSpPr>
            <a:spLocks noGrp="1"/>
          </p:cNvSpPr>
          <p:nvPr>
            <p:ph idx="1"/>
          </p:nvPr>
        </p:nvSpPr>
        <p:spPr/>
        <p:txBody>
          <a:bodyPr>
            <a:normAutofit/>
          </a:bodyPr>
          <a:lstStyle/>
          <a:p>
            <a:pPr marL="461963" indent="-392113"/>
            <a:r>
              <a:rPr lang="en-US" sz="2800" dirty="0" smtClean="0"/>
              <a:t>Develops and clarifies the body of nursing knowledge</a:t>
            </a:r>
          </a:p>
          <a:p>
            <a:pPr marL="461963" indent="-392113"/>
            <a:r>
              <a:rPr lang="en-US" sz="2800" dirty="0" smtClean="0"/>
              <a:t>Enhances the status of nursing as both an academic discipline and a profession</a:t>
            </a:r>
          </a:p>
          <a:p>
            <a:pPr marL="461963" indent="-392113"/>
            <a:r>
              <a:rPr lang="en-US" sz="2800" dirty="0" smtClean="0"/>
              <a:t>Improves the quality of patient care</a:t>
            </a:r>
          </a:p>
          <a:p>
            <a:pPr marL="461963" indent="-392113"/>
            <a:r>
              <a:rPr lang="en-US" sz="2800" dirty="0" smtClean="0"/>
              <a:t>Enhances reasoning, critical thinking, and decision making in nursing practice</a:t>
            </a:r>
            <a:endParaRPr lang="en-US" sz="2800" dirty="0"/>
          </a:p>
        </p:txBody>
      </p:sp>
      <p:sp>
        <p:nvSpPr>
          <p:cNvPr id="4" name="Content Placeholder 9"/>
          <p:cNvSpPr txBox="1">
            <a:spLocks/>
          </p:cNvSpPr>
          <p:nvPr/>
        </p:nvSpPr>
        <p:spPr>
          <a:xfrm>
            <a:off x="381000" y="6096000"/>
            <a:ext cx="2133600" cy="457200"/>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buNone/>
            </a:pPr>
            <a:r>
              <a:rPr lang="en-US" sz="1400" dirty="0" smtClean="0">
                <a:solidFill>
                  <a:schemeClr val="bg2"/>
                </a:solidFill>
              </a:rPr>
              <a:t>(</a:t>
            </a:r>
            <a:r>
              <a:rPr lang="en-US" sz="1400" dirty="0" err="1" smtClean="0">
                <a:solidFill>
                  <a:schemeClr val="bg2"/>
                </a:solidFill>
              </a:rPr>
              <a:t>Tomey</a:t>
            </a:r>
            <a:r>
              <a:rPr lang="en-US" sz="1400" dirty="0" smtClean="0">
                <a:solidFill>
                  <a:schemeClr val="bg2"/>
                </a:solidFill>
              </a:rPr>
              <a:t> &amp; </a:t>
            </a:r>
            <a:r>
              <a:rPr lang="en-US" sz="1400" dirty="0" err="1" smtClean="0">
                <a:solidFill>
                  <a:schemeClr val="bg2"/>
                </a:solidFill>
              </a:rPr>
              <a:t>Alligood</a:t>
            </a:r>
            <a:r>
              <a:rPr lang="en-US" sz="1400" dirty="0" smtClean="0">
                <a:solidFill>
                  <a:schemeClr val="bg2"/>
                </a:solidFill>
              </a:rPr>
              <a:t>, 2006)</a:t>
            </a:r>
          </a:p>
        </p:txBody>
      </p:sp>
    </p:spTree>
    <p:extLst>
      <p:ext uri="{BB962C8B-B14F-4D97-AF65-F5344CB8AC3E}">
        <p14:creationId xmlns:p14="http://schemas.microsoft.com/office/powerpoint/2010/main" val="7751144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Use of Watson’s Philosophy in the Nursing Community</a:t>
            </a:r>
            <a:endParaRPr lang="en-US" dirty="0"/>
          </a:p>
        </p:txBody>
      </p:sp>
      <p:sp>
        <p:nvSpPr>
          <p:cNvPr id="4" name="Text Placeholder 3"/>
          <p:cNvSpPr>
            <a:spLocks noGrp="1"/>
          </p:cNvSpPr>
          <p:nvPr>
            <p:ph type="body" idx="1"/>
          </p:nvPr>
        </p:nvSpPr>
        <p:spPr/>
        <p:txBody>
          <a:bodyPr/>
          <a:lstStyle/>
          <a:p>
            <a:r>
              <a:rPr lang="en-US" dirty="0" smtClean="0"/>
              <a:t>Practice</a:t>
            </a:r>
          </a:p>
          <a:p>
            <a:r>
              <a:rPr lang="en-US" dirty="0" smtClean="0"/>
              <a:t>Education</a:t>
            </a:r>
          </a:p>
          <a:p>
            <a:r>
              <a:rPr lang="en-US" dirty="0" smtClean="0"/>
              <a:t>Research</a:t>
            </a:r>
            <a:endParaRPr lang="en-US" dirty="0"/>
          </a:p>
        </p:txBody>
      </p:sp>
      <p:pic>
        <p:nvPicPr>
          <p:cNvPr id="6" name="Picture 4" descr="http://watsoncaringscience.org/wp-content/themes/Chameleon/images/lotus-slider-b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990600"/>
            <a:ext cx="6389781" cy="22098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9"/>
          <p:cNvSpPr txBox="1">
            <a:spLocks/>
          </p:cNvSpPr>
          <p:nvPr/>
        </p:nvSpPr>
        <p:spPr>
          <a:xfrm>
            <a:off x="6465981" y="3178027"/>
            <a:ext cx="2133600" cy="457200"/>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lgn="r">
              <a:buNone/>
            </a:pPr>
            <a:r>
              <a:rPr lang="en-US" sz="800" dirty="0" smtClean="0"/>
              <a:t>Photo: (Watson Caring Science Institute, </a:t>
            </a:r>
            <a:r>
              <a:rPr lang="en-US" sz="800" dirty="0" err="1" smtClean="0"/>
              <a:t>n.d.</a:t>
            </a:r>
            <a:r>
              <a:rPr lang="en-US" sz="800" dirty="0" smtClean="0"/>
              <a:t>)</a:t>
            </a:r>
            <a:endParaRPr lang="en-US" sz="1100" dirty="0" smtClean="0"/>
          </a:p>
        </p:txBody>
      </p:sp>
    </p:spTree>
    <p:extLst>
      <p:ext uri="{BB962C8B-B14F-4D97-AF65-F5344CB8AC3E}">
        <p14:creationId xmlns:p14="http://schemas.microsoft.com/office/powerpoint/2010/main" val="1157234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Philosophy &amp; Science of Caring in Practice</a:t>
            </a:r>
            <a:endParaRPr lang="en-US" dirty="0"/>
          </a:p>
        </p:txBody>
      </p:sp>
      <p:sp>
        <p:nvSpPr>
          <p:cNvPr id="3" name="Content Placeholder 2"/>
          <p:cNvSpPr>
            <a:spLocks noGrp="1"/>
          </p:cNvSpPr>
          <p:nvPr>
            <p:ph idx="1"/>
          </p:nvPr>
        </p:nvSpPr>
        <p:spPr>
          <a:xfrm>
            <a:off x="685800" y="1600200"/>
            <a:ext cx="7772400" cy="3962399"/>
          </a:xfrm>
        </p:spPr>
        <p:txBody>
          <a:bodyPr>
            <a:normAutofit/>
          </a:bodyPr>
          <a:lstStyle/>
          <a:p>
            <a:r>
              <a:rPr lang="en-US" dirty="0" smtClean="0"/>
              <a:t>Used to </a:t>
            </a:r>
            <a:r>
              <a:rPr lang="en-US" dirty="0"/>
              <a:t>counteract barriers such as short hospital stays, increased acuity, and the impersonal factor of </a:t>
            </a:r>
            <a:r>
              <a:rPr lang="en-US" dirty="0" smtClean="0"/>
              <a:t>technology</a:t>
            </a:r>
            <a:endParaRPr lang="en-US" dirty="0"/>
          </a:p>
          <a:p>
            <a:r>
              <a:rPr lang="en-US" dirty="0"/>
              <a:t>Relationship-based care developed from Watson’s theory and provides nurses with the ability to model caring in their </a:t>
            </a:r>
            <a:r>
              <a:rPr lang="en-US" dirty="0" smtClean="0"/>
              <a:t>day-to-day </a:t>
            </a:r>
            <a:r>
              <a:rPr lang="en-US" dirty="0"/>
              <a:t>nursing </a:t>
            </a:r>
            <a:r>
              <a:rPr lang="en-US" dirty="0" smtClean="0"/>
              <a:t>practice</a:t>
            </a:r>
            <a:endParaRPr lang="en-US" dirty="0"/>
          </a:p>
          <a:p>
            <a:r>
              <a:rPr lang="en-US" dirty="0" smtClean="0"/>
              <a:t>Urges </a:t>
            </a:r>
            <a:r>
              <a:rPr lang="en-US" dirty="0"/>
              <a:t>all nurses to sign a proclamation </a:t>
            </a:r>
            <a:r>
              <a:rPr lang="en-US" dirty="0" smtClean="0"/>
              <a:t>dedicated to “creating world peace with caring, love and compassion” (</a:t>
            </a:r>
            <a:r>
              <a:rPr lang="en-US" dirty="0"/>
              <a:t>Watson Caring Science Institute, </a:t>
            </a:r>
            <a:r>
              <a:rPr lang="en-US" dirty="0" err="1" smtClean="0"/>
              <a:t>n.d.</a:t>
            </a:r>
            <a:r>
              <a:rPr lang="en-US" dirty="0" smtClean="0"/>
              <a:t>)</a:t>
            </a:r>
            <a:endParaRPr lang="en-US" dirty="0"/>
          </a:p>
          <a:p>
            <a:endParaRPr lang="en-US" dirty="0"/>
          </a:p>
        </p:txBody>
      </p:sp>
      <p:sp>
        <p:nvSpPr>
          <p:cNvPr id="5" name="Content Placeholder 9"/>
          <p:cNvSpPr txBox="1">
            <a:spLocks/>
          </p:cNvSpPr>
          <p:nvPr/>
        </p:nvSpPr>
        <p:spPr>
          <a:xfrm>
            <a:off x="605900" y="5867400"/>
            <a:ext cx="3280300" cy="762000"/>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buNone/>
            </a:pPr>
            <a:r>
              <a:rPr lang="en-US" sz="1400" dirty="0" smtClean="0">
                <a:solidFill>
                  <a:schemeClr val="bg2"/>
                </a:solidFill>
              </a:rPr>
              <a:t>(</a:t>
            </a:r>
            <a:r>
              <a:rPr lang="en-US" sz="1400" dirty="0" err="1" smtClean="0">
                <a:solidFill>
                  <a:schemeClr val="bg2"/>
                </a:solidFill>
              </a:rPr>
              <a:t>Tomey</a:t>
            </a:r>
            <a:r>
              <a:rPr lang="en-US" sz="1400" dirty="0" smtClean="0">
                <a:solidFill>
                  <a:schemeClr val="bg2"/>
                </a:solidFill>
              </a:rPr>
              <a:t> &amp; </a:t>
            </a:r>
            <a:r>
              <a:rPr lang="en-US" sz="1400" dirty="0" err="1" smtClean="0">
                <a:solidFill>
                  <a:schemeClr val="bg2"/>
                </a:solidFill>
              </a:rPr>
              <a:t>Alligood</a:t>
            </a:r>
            <a:r>
              <a:rPr lang="en-US" sz="1400" dirty="0" smtClean="0">
                <a:solidFill>
                  <a:schemeClr val="bg2"/>
                </a:solidFill>
              </a:rPr>
              <a:t>, 2006)</a:t>
            </a:r>
          </a:p>
          <a:p>
            <a:pPr marL="68580" indent="0">
              <a:buNone/>
            </a:pPr>
            <a:r>
              <a:rPr lang="en-US" sz="1400" dirty="0" smtClean="0">
                <a:solidFill>
                  <a:schemeClr val="bg2"/>
                </a:solidFill>
              </a:rPr>
              <a:t>( Watson Caring Science Institute, </a:t>
            </a:r>
            <a:r>
              <a:rPr lang="en-US" sz="1400" dirty="0" err="1" smtClean="0">
                <a:solidFill>
                  <a:schemeClr val="bg2"/>
                </a:solidFill>
              </a:rPr>
              <a:t>n.d.</a:t>
            </a:r>
            <a:r>
              <a:rPr lang="en-US" sz="1400" dirty="0" smtClean="0">
                <a:solidFill>
                  <a:schemeClr val="bg2"/>
                </a:solidFill>
              </a:rPr>
              <a:t>)</a:t>
            </a:r>
            <a:endParaRPr lang="en-US" sz="500" dirty="0">
              <a:solidFill>
                <a:schemeClr val="bg2"/>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1" y="4147324"/>
            <a:ext cx="2362200" cy="2457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9"/>
          <p:cNvSpPr txBox="1">
            <a:spLocks/>
          </p:cNvSpPr>
          <p:nvPr/>
        </p:nvSpPr>
        <p:spPr>
          <a:xfrm>
            <a:off x="2743200" y="5257800"/>
            <a:ext cx="2133600" cy="457200"/>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lgn="r">
              <a:buNone/>
            </a:pPr>
            <a:r>
              <a:rPr lang="en-US" sz="800" dirty="0" smtClean="0"/>
              <a:t>Photo: (Watson Caring Science Institute, </a:t>
            </a:r>
            <a:r>
              <a:rPr lang="en-US" sz="800" dirty="0" err="1" smtClean="0"/>
              <a:t>n.d.</a:t>
            </a:r>
            <a:r>
              <a:rPr lang="en-US" sz="800" dirty="0" smtClean="0"/>
              <a:t>)</a:t>
            </a:r>
            <a:endParaRPr lang="en-US" sz="1100" dirty="0" smtClean="0"/>
          </a:p>
        </p:txBody>
      </p:sp>
    </p:spTree>
    <p:extLst>
      <p:ext uri="{BB962C8B-B14F-4D97-AF65-F5344CB8AC3E}">
        <p14:creationId xmlns:p14="http://schemas.microsoft.com/office/powerpoint/2010/main" val="33741068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Philosophy &amp; Science of Caring in Education</a:t>
            </a:r>
            <a:endParaRPr lang="en-US" dirty="0"/>
          </a:p>
        </p:txBody>
      </p:sp>
      <p:sp>
        <p:nvSpPr>
          <p:cNvPr id="3" name="Content Placeholder 2"/>
          <p:cNvSpPr>
            <a:spLocks noGrp="1"/>
          </p:cNvSpPr>
          <p:nvPr>
            <p:ph idx="1"/>
          </p:nvPr>
        </p:nvSpPr>
        <p:spPr>
          <a:xfrm>
            <a:off x="685800" y="1600201"/>
            <a:ext cx="5410200" cy="3733800"/>
          </a:xfrm>
        </p:spPr>
        <p:txBody>
          <a:bodyPr/>
          <a:lstStyle/>
          <a:p>
            <a:r>
              <a:rPr lang="en-US" dirty="0" smtClean="0"/>
              <a:t>Included </a:t>
            </a:r>
            <a:r>
              <a:rPr lang="en-US" dirty="0"/>
              <a:t>in BSN curricula at numerous colleges and universities</a:t>
            </a:r>
          </a:p>
          <a:p>
            <a:r>
              <a:rPr lang="en-US" dirty="0"/>
              <a:t>Framework includes inner personal reflection, encouragement of personal growth, communication </a:t>
            </a:r>
            <a:r>
              <a:rPr lang="en-US" dirty="0" smtClean="0"/>
              <a:t>skills</a:t>
            </a:r>
            <a:r>
              <a:rPr lang="en-US" dirty="0"/>
              <a:t>, attention to both nurse and patient, and increasing health and healing through the human caring </a:t>
            </a:r>
            <a:r>
              <a:rPr lang="en-US" dirty="0" smtClean="0"/>
              <a:t>process</a:t>
            </a:r>
            <a:endParaRPr lang="en-US" dirty="0"/>
          </a:p>
          <a:p>
            <a:r>
              <a:rPr lang="en-US" dirty="0"/>
              <a:t>Focuses on a “core” of  nurse-patient </a:t>
            </a:r>
            <a:r>
              <a:rPr lang="en-US" dirty="0" smtClean="0"/>
              <a:t>relationships </a:t>
            </a:r>
            <a:r>
              <a:rPr lang="en-US" dirty="0"/>
              <a:t>that </a:t>
            </a:r>
            <a:r>
              <a:rPr lang="en-US" dirty="0" smtClean="0"/>
              <a:t>have </a:t>
            </a:r>
            <a:r>
              <a:rPr lang="en-US" dirty="0"/>
              <a:t>therapeutic </a:t>
            </a:r>
            <a:r>
              <a:rPr lang="en-US" dirty="0" smtClean="0"/>
              <a:t>outcomes versus </a:t>
            </a:r>
            <a:r>
              <a:rPr lang="en-US" dirty="0"/>
              <a:t>the “trim” of procedures, tasks, and </a:t>
            </a:r>
            <a:r>
              <a:rPr lang="en-US" dirty="0" smtClean="0"/>
              <a:t>techniques</a:t>
            </a:r>
            <a:endParaRPr lang="en-US" dirty="0"/>
          </a:p>
          <a:p>
            <a:endParaRPr lang="en-US" dirty="0"/>
          </a:p>
        </p:txBody>
      </p:sp>
      <p:pic>
        <p:nvPicPr>
          <p:cNvPr id="3077" name="Picture 5" descr="C:\Users\Brad\AppData\Local\Microsoft\Windows\Temporary Internet Files\Content.IE5\ZX79ZKJ0\MP90034149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7224" y="1752600"/>
            <a:ext cx="2391664" cy="33528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9"/>
          <p:cNvSpPr txBox="1">
            <a:spLocks/>
          </p:cNvSpPr>
          <p:nvPr/>
        </p:nvSpPr>
        <p:spPr>
          <a:xfrm>
            <a:off x="605901" y="6096000"/>
            <a:ext cx="2133600" cy="457200"/>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buNone/>
            </a:pPr>
            <a:r>
              <a:rPr lang="en-US" sz="1400" dirty="0" smtClean="0">
                <a:solidFill>
                  <a:schemeClr val="bg2"/>
                </a:solidFill>
              </a:rPr>
              <a:t>(</a:t>
            </a:r>
            <a:r>
              <a:rPr lang="en-US" sz="1400" dirty="0" err="1" smtClean="0">
                <a:solidFill>
                  <a:schemeClr val="bg2"/>
                </a:solidFill>
              </a:rPr>
              <a:t>Tomey</a:t>
            </a:r>
            <a:r>
              <a:rPr lang="en-US" sz="1400" dirty="0" smtClean="0">
                <a:solidFill>
                  <a:schemeClr val="bg2"/>
                </a:solidFill>
              </a:rPr>
              <a:t> &amp; </a:t>
            </a:r>
            <a:r>
              <a:rPr lang="en-US" sz="1400" dirty="0" err="1" smtClean="0">
                <a:solidFill>
                  <a:schemeClr val="bg2"/>
                </a:solidFill>
              </a:rPr>
              <a:t>Alligood</a:t>
            </a:r>
            <a:r>
              <a:rPr lang="en-US" sz="1400" dirty="0" smtClean="0">
                <a:solidFill>
                  <a:schemeClr val="bg2"/>
                </a:solidFill>
              </a:rPr>
              <a:t>, 2006)</a:t>
            </a:r>
            <a:endParaRPr lang="en-US" sz="1400" dirty="0">
              <a:solidFill>
                <a:schemeClr val="bg2"/>
              </a:solidFill>
            </a:endParaRPr>
          </a:p>
        </p:txBody>
      </p:sp>
    </p:spTree>
    <p:extLst>
      <p:ext uri="{BB962C8B-B14F-4D97-AF65-F5344CB8AC3E}">
        <p14:creationId xmlns:p14="http://schemas.microsoft.com/office/powerpoint/2010/main" val="9621550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Philosophy &amp; Science of Caring in Research</a:t>
            </a:r>
            <a:endParaRPr lang="en-US" dirty="0"/>
          </a:p>
        </p:txBody>
      </p:sp>
      <p:sp>
        <p:nvSpPr>
          <p:cNvPr id="3" name="Content Placeholder 2"/>
          <p:cNvSpPr>
            <a:spLocks noGrp="1"/>
          </p:cNvSpPr>
          <p:nvPr>
            <p:ph idx="1"/>
          </p:nvPr>
        </p:nvSpPr>
        <p:spPr/>
        <p:txBody>
          <a:bodyPr>
            <a:normAutofit lnSpcReduction="10000"/>
          </a:bodyPr>
          <a:lstStyle/>
          <a:p>
            <a:r>
              <a:rPr lang="en-US" dirty="0"/>
              <a:t>Studies </a:t>
            </a:r>
            <a:r>
              <a:rPr lang="en-US" dirty="0" smtClean="0"/>
              <a:t>are </a:t>
            </a:r>
            <a:r>
              <a:rPr lang="en-US" dirty="0"/>
              <a:t>limited </a:t>
            </a:r>
            <a:r>
              <a:rPr lang="en-US" dirty="0" smtClean="0"/>
              <a:t>due to difficulty </a:t>
            </a:r>
            <a:r>
              <a:rPr lang="en-US" dirty="0"/>
              <a:t>using concrete measures to research abstract </a:t>
            </a:r>
            <a:r>
              <a:rPr lang="en-US" dirty="0" smtClean="0"/>
              <a:t>concepts</a:t>
            </a:r>
          </a:p>
          <a:p>
            <a:r>
              <a:rPr lang="en-US" dirty="0" err="1" smtClean="0"/>
              <a:t>Ranheim</a:t>
            </a:r>
            <a:r>
              <a:rPr lang="en-US" dirty="0" smtClean="0"/>
              <a:t>, </a:t>
            </a:r>
            <a:r>
              <a:rPr lang="en-US" dirty="0" err="1" smtClean="0"/>
              <a:t>Karner</a:t>
            </a:r>
            <a:r>
              <a:rPr lang="en-US" dirty="0" smtClean="0"/>
              <a:t>, &amp; </a:t>
            </a:r>
            <a:r>
              <a:rPr lang="en-US" dirty="0" err="1" smtClean="0"/>
              <a:t>Bertero</a:t>
            </a:r>
            <a:r>
              <a:rPr lang="en-US" dirty="0" smtClean="0"/>
              <a:t> (2012) validated caring theory and showed that the difference between theory and practice is due to the use of nurses as medical consultants and administrators</a:t>
            </a:r>
          </a:p>
          <a:p>
            <a:r>
              <a:rPr lang="en-US" dirty="0" smtClean="0"/>
              <a:t>There </a:t>
            </a:r>
            <a:r>
              <a:rPr lang="en-US" dirty="0"/>
              <a:t>is a need for development of “esthetic, metaphysical, empirical, and contextual methods” of research (</a:t>
            </a:r>
            <a:r>
              <a:rPr lang="en-US" dirty="0" err="1"/>
              <a:t>Tomey</a:t>
            </a:r>
            <a:r>
              <a:rPr lang="en-US" dirty="0"/>
              <a:t> &amp; </a:t>
            </a:r>
            <a:r>
              <a:rPr lang="en-US" dirty="0" err="1"/>
              <a:t>Alligood</a:t>
            </a:r>
            <a:r>
              <a:rPr lang="en-US" dirty="0"/>
              <a:t>, </a:t>
            </a:r>
            <a:r>
              <a:rPr lang="en-US" dirty="0" smtClean="0"/>
              <a:t>2006, </a:t>
            </a:r>
            <a:r>
              <a:rPr lang="en-US" dirty="0"/>
              <a:t>p. 102)</a:t>
            </a:r>
          </a:p>
          <a:p>
            <a:r>
              <a:rPr lang="en-US" dirty="0" smtClean="0"/>
              <a:t>Time limitations and the subjective </a:t>
            </a:r>
            <a:r>
              <a:rPr lang="en-US" dirty="0"/>
              <a:t>nature of interpersonal nurse-patient relationships decrease the possibility of acquiring </a:t>
            </a:r>
            <a:r>
              <a:rPr lang="en-US" dirty="0" smtClean="0"/>
              <a:t>data</a:t>
            </a:r>
            <a:endParaRPr lang="en-US" dirty="0"/>
          </a:p>
          <a:p>
            <a:r>
              <a:rPr lang="en-US" dirty="0"/>
              <a:t>Integration </a:t>
            </a:r>
            <a:r>
              <a:rPr lang="en-US" dirty="0" smtClean="0"/>
              <a:t>of </a:t>
            </a:r>
            <a:r>
              <a:rPr lang="en-US" dirty="0"/>
              <a:t>caring theory into nursing requires research that focuses on both subjective and objective outcomes to further Watson’s </a:t>
            </a:r>
            <a:r>
              <a:rPr lang="en-US" dirty="0" smtClean="0"/>
              <a:t>work</a:t>
            </a:r>
            <a:endParaRPr lang="en-US" dirty="0"/>
          </a:p>
        </p:txBody>
      </p:sp>
      <p:sp>
        <p:nvSpPr>
          <p:cNvPr id="5" name="Content Placeholder 9"/>
          <p:cNvSpPr txBox="1">
            <a:spLocks/>
          </p:cNvSpPr>
          <p:nvPr/>
        </p:nvSpPr>
        <p:spPr>
          <a:xfrm>
            <a:off x="605900" y="5943600"/>
            <a:ext cx="2975499" cy="762000"/>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buNone/>
            </a:pPr>
            <a:r>
              <a:rPr lang="en-US" sz="1400" dirty="0">
                <a:solidFill>
                  <a:schemeClr val="bg2"/>
                </a:solidFill>
              </a:rPr>
              <a:t>(</a:t>
            </a:r>
            <a:r>
              <a:rPr lang="en-US" sz="1400" dirty="0" err="1">
                <a:solidFill>
                  <a:schemeClr val="bg2"/>
                </a:solidFill>
              </a:rPr>
              <a:t>Ranheim</a:t>
            </a:r>
            <a:r>
              <a:rPr lang="en-US" sz="1400" dirty="0">
                <a:solidFill>
                  <a:schemeClr val="bg2"/>
                </a:solidFill>
              </a:rPr>
              <a:t>, </a:t>
            </a:r>
            <a:r>
              <a:rPr lang="en-US" sz="1400" dirty="0" err="1">
                <a:solidFill>
                  <a:schemeClr val="bg2"/>
                </a:solidFill>
              </a:rPr>
              <a:t>Karner</a:t>
            </a:r>
            <a:r>
              <a:rPr lang="en-US" sz="1400" dirty="0">
                <a:solidFill>
                  <a:schemeClr val="bg2"/>
                </a:solidFill>
              </a:rPr>
              <a:t>, &amp; </a:t>
            </a:r>
            <a:r>
              <a:rPr lang="en-US" sz="1400" dirty="0" err="1">
                <a:solidFill>
                  <a:schemeClr val="bg2"/>
                </a:solidFill>
              </a:rPr>
              <a:t>Berteo</a:t>
            </a:r>
            <a:r>
              <a:rPr lang="en-US" sz="1400" dirty="0">
                <a:solidFill>
                  <a:schemeClr val="bg2"/>
                </a:solidFill>
              </a:rPr>
              <a:t>, </a:t>
            </a:r>
            <a:r>
              <a:rPr lang="en-US" sz="1400" dirty="0" smtClean="0">
                <a:solidFill>
                  <a:schemeClr val="bg2"/>
                </a:solidFill>
              </a:rPr>
              <a:t>2012)</a:t>
            </a:r>
            <a:endParaRPr lang="en-US" sz="1400" dirty="0">
              <a:solidFill>
                <a:schemeClr val="bg2"/>
              </a:solidFill>
            </a:endParaRPr>
          </a:p>
          <a:p>
            <a:pPr marL="68580" indent="0">
              <a:buNone/>
            </a:pPr>
            <a:r>
              <a:rPr lang="en-US" sz="1400" dirty="0" smtClean="0">
                <a:solidFill>
                  <a:schemeClr val="bg2"/>
                </a:solidFill>
              </a:rPr>
              <a:t>(</a:t>
            </a:r>
            <a:r>
              <a:rPr lang="en-US" sz="1400" dirty="0" err="1" smtClean="0">
                <a:solidFill>
                  <a:schemeClr val="bg2"/>
                </a:solidFill>
              </a:rPr>
              <a:t>Tomey</a:t>
            </a:r>
            <a:r>
              <a:rPr lang="en-US" sz="1400" dirty="0">
                <a:solidFill>
                  <a:schemeClr val="bg2"/>
                </a:solidFill>
              </a:rPr>
              <a:t> </a:t>
            </a:r>
            <a:r>
              <a:rPr lang="en-US" sz="1400" dirty="0" smtClean="0">
                <a:solidFill>
                  <a:schemeClr val="bg2"/>
                </a:solidFill>
              </a:rPr>
              <a:t>&amp; </a:t>
            </a:r>
            <a:r>
              <a:rPr lang="en-US" sz="1400" dirty="0" err="1" smtClean="0">
                <a:solidFill>
                  <a:schemeClr val="bg2"/>
                </a:solidFill>
              </a:rPr>
              <a:t>Alligood</a:t>
            </a:r>
            <a:r>
              <a:rPr lang="en-US" sz="1400" dirty="0" smtClean="0">
                <a:solidFill>
                  <a:schemeClr val="bg2"/>
                </a:solidFill>
              </a:rPr>
              <a:t>, 2006)</a:t>
            </a:r>
          </a:p>
          <a:p>
            <a:pPr marL="68580" indent="0">
              <a:buNone/>
            </a:pPr>
            <a:endParaRPr lang="en-US" sz="1400" dirty="0">
              <a:solidFill>
                <a:schemeClr val="bg2"/>
              </a:solidFill>
            </a:endParaRPr>
          </a:p>
        </p:txBody>
      </p:sp>
    </p:spTree>
    <p:extLst>
      <p:ext uri="{BB962C8B-B14F-4D97-AF65-F5344CB8AC3E}">
        <p14:creationId xmlns:p14="http://schemas.microsoft.com/office/powerpoint/2010/main" val="8464080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233" y="152400"/>
            <a:ext cx="7772400" cy="944562"/>
          </a:xfrm>
        </p:spPr>
        <p:txBody>
          <a:bodyPr>
            <a:normAutofit fontScale="90000"/>
          </a:bodyPr>
          <a:lstStyle/>
          <a:p>
            <a:r>
              <a:rPr lang="en-US" dirty="0" smtClean="0"/>
              <a:t>Critique of Watson’s Philosophy</a:t>
            </a:r>
            <a:endParaRPr lang="en-US" dirty="0"/>
          </a:p>
        </p:txBody>
      </p:sp>
      <p:sp>
        <p:nvSpPr>
          <p:cNvPr id="3" name="Content Placeholder 2"/>
          <p:cNvSpPr>
            <a:spLocks noGrp="1"/>
          </p:cNvSpPr>
          <p:nvPr>
            <p:ph idx="1"/>
          </p:nvPr>
        </p:nvSpPr>
        <p:spPr>
          <a:xfrm>
            <a:off x="605901" y="1143000"/>
            <a:ext cx="7772400" cy="4572000"/>
          </a:xfrm>
        </p:spPr>
        <p:txBody>
          <a:bodyPr>
            <a:normAutofit fontScale="92500" lnSpcReduction="20000"/>
          </a:bodyPr>
          <a:lstStyle/>
          <a:p>
            <a:r>
              <a:rPr lang="en-US" dirty="0" smtClean="0"/>
              <a:t>Clarity</a:t>
            </a:r>
          </a:p>
          <a:p>
            <a:pPr lvl="1"/>
            <a:r>
              <a:rPr lang="en-US" dirty="0" smtClean="0"/>
              <a:t>Use of sophisticated language and lengthy phrases often require multiple readings to gain meaning</a:t>
            </a:r>
          </a:p>
          <a:p>
            <a:pPr lvl="1"/>
            <a:r>
              <a:rPr lang="en-US" dirty="0" smtClean="0"/>
              <a:t>Poetic use of words, metaphor,</a:t>
            </a:r>
            <a:r>
              <a:rPr lang="en-US" dirty="0"/>
              <a:t> </a:t>
            </a:r>
            <a:r>
              <a:rPr lang="en-US" dirty="0" smtClean="0"/>
              <a:t>and artwork give Watson’s work esthetic appeal</a:t>
            </a:r>
          </a:p>
          <a:p>
            <a:r>
              <a:rPr lang="en-US" dirty="0" smtClean="0"/>
              <a:t>Simplicity</a:t>
            </a:r>
          </a:p>
          <a:p>
            <a:pPr lvl="1"/>
            <a:r>
              <a:rPr lang="en-US" dirty="0" smtClean="0"/>
              <a:t>Draws on many disciplines, requiring readers to be familiar with broad subject matter</a:t>
            </a:r>
          </a:p>
          <a:p>
            <a:r>
              <a:rPr lang="en-US" dirty="0" smtClean="0"/>
              <a:t>Generality</a:t>
            </a:r>
          </a:p>
          <a:p>
            <a:pPr lvl="1"/>
            <a:r>
              <a:rPr lang="en-US" dirty="0" smtClean="0"/>
              <a:t>Provides a moral and philosophical basis for all specialties of nursing</a:t>
            </a:r>
          </a:p>
          <a:p>
            <a:pPr lvl="1"/>
            <a:r>
              <a:rPr lang="en-US" dirty="0" smtClean="0"/>
              <a:t>Focuses more on psychosocial aspects of nursing than on physiological aspects</a:t>
            </a:r>
          </a:p>
          <a:p>
            <a:r>
              <a:rPr lang="en-US" dirty="0" smtClean="0"/>
              <a:t>Empirical Precision</a:t>
            </a:r>
          </a:p>
          <a:p>
            <a:pPr lvl="1"/>
            <a:r>
              <a:rPr lang="en-US" dirty="0" smtClean="0"/>
              <a:t>Strengthened by using accepted work from other disciplines</a:t>
            </a:r>
          </a:p>
          <a:p>
            <a:pPr lvl="1"/>
            <a:r>
              <a:rPr lang="en-US" dirty="0" smtClean="0"/>
              <a:t>Is not amenable to traditional scientific research methodologies; better suited to qualitative, naturalistic, or phenomenological methodologies</a:t>
            </a:r>
          </a:p>
          <a:p>
            <a:r>
              <a:rPr lang="en-US" dirty="0" smtClean="0"/>
              <a:t>Derivable Consequences</a:t>
            </a:r>
          </a:p>
          <a:p>
            <a:pPr lvl="1"/>
            <a:r>
              <a:rPr lang="en-US" dirty="0" smtClean="0"/>
              <a:t>Philosophical concepts such as use of self, patient identified needs, the caring process, and spirituality guide nurses and patients to find meaning in complex health issues</a:t>
            </a:r>
            <a:endParaRPr lang="en-US" dirty="0"/>
          </a:p>
        </p:txBody>
      </p:sp>
      <p:sp>
        <p:nvSpPr>
          <p:cNvPr id="4" name="Content Placeholder 9"/>
          <p:cNvSpPr txBox="1">
            <a:spLocks/>
          </p:cNvSpPr>
          <p:nvPr/>
        </p:nvSpPr>
        <p:spPr>
          <a:xfrm>
            <a:off x="597763" y="5943600"/>
            <a:ext cx="2823100" cy="685800"/>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buNone/>
            </a:pPr>
            <a:r>
              <a:rPr lang="en-US" sz="1400" dirty="0" smtClean="0">
                <a:solidFill>
                  <a:schemeClr val="bg2"/>
                </a:solidFill>
              </a:rPr>
              <a:t>(</a:t>
            </a:r>
            <a:r>
              <a:rPr lang="en-US" sz="1400" dirty="0" err="1" smtClean="0">
                <a:solidFill>
                  <a:schemeClr val="bg2"/>
                </a:solidFill>
              </a:rPr>
              <a:t>McCance</a:t>
            </a:r>
            <a:r>
              <a:rPr lang="en-US" sz="1400" dirty="0" smtClean="0">
                <a:solidFill>
                  <a:schemeClr val="bg2"/>
                </a:solidFill>
              </a:rPr>
              <a:t>, McKenna, &amp; </a:t>
            </a:r>
            <a:r>
              <a:rPr lang="en-US" sz="1400" dirty="0" err="1" smtClean="0">
                <a:solidFill>
                  <a:schemeClr val="bg2"/>
                </a:solidFill>
              </a:rPr>
              <a:t>Boore</a:t>
            </a:r>
            <a:r>
              <a:rPr lang="en-US" sz="1400" dirty="0" smtClean="0">
                <a:solidFill>
                  <a:schemeClr val="bg2"/>
                </a:solidFill>
              </a:rPr>
              <a:t>, 1999)</a:t>
            </a:r>
          </a:p>
          <a:p>
            <a:pPr marL="68580" indent="0">
              <a:buNone/>
            </a:pPr>
            <a:r>
              <a:rPr lang="en-US" sz="1400" dirty="0" smtClean="0">
                <a:solidFill>
                  <a:schemeClr val="bg2"/>
                </a:solidFill>
              </a:rPr>
              <a:t>(</a:t>
            </a:r>
            <a:r>
              <a:rPr lang="en-US" sz="1400" dirty="0" err="1" smtClean="0">
                <a:solidFill>
                  <a:schemeClr val="bg2"/>
                </a:solidFill>
              </a:rPr>
              <a:t>Tomey</a:t>
            </a:r>
            <a:r>
              <a:rPr lang="en-US" sz="1400" dirty="0" smtClean="0">
                <a:solidFill>
                  <a:schemeClr val="bg2"/>
                </a:solidFill>
              </a:rPr>
              <a:t> &amp; </a:t>
            </a:r>
            <a:r>
              <a:rPr lang="en-US" sz="1400" dirty="0" err="1" smtClean="0">
                <a:solidFill>
                  <a:schemeClr val="bg2"/>
                </a:solidFill>
              </a:rPr>
              <a:t>Alligood</a:t>
            </a:r>
            <a:r>
              <a:rPr lang="en-US" sz="1400" dirty="0" smtClean="0">
                <a:solidFill>
                  <a:schemeClr val="bg2"/>
                </a:solidFill>
              </a:rPr>
              <a:t>, 2006)</a:t>
            </a:r>
          </a:p>
          <a:p>
            <a:pPr marL="68580" indent="0">
              <a:buNone/>
            </a:pPr>
            <a:endParaRPr lang="en-US" sz="1400" dirty="0">
              <a:solidFill>
                <a:schemeClr val="bg2"/>
              </a:solidFill>
            </a:endParaRPr>
          </a:p>
        </p:txBody>
      </p:sp>
    </p:spTree>
    <p:extLst>
      <p:ext uri="{BB962C8B-B14F-4D97-AF65-F5344CB8AC3E}">
        <p14:creationId xmlns:p14="http://schemas.microsoft.com/office/powerpoint/2010/main" val="26031193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522933172"/>
              </p:ext>
            </p:extLst>
          </p:nvPr>
        </p:nvGraphicFramePr>
        <p:xfrm>
          <a:off x="609600" y="1371600"/>
          <a:ext cx="7772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a:spLocks noGrp="1"/>
          </p:cNvSpPr>
          <p:nvPr>
            <p:ph type="title"/>
          </p:nvPr>
        </p:nvSpPr>
        <p:spPr/>
        <p:txBody>
          <a:bodyPr>
            <a:normAutofit/>
          </a:bodyPr>
          <a:lstStyle/>
          <a:p>
            <a:r>
              <a:rPr lang="en-US" sz="2800" dirty="0" smtClean="0"/>
              <a:t>Putting it Together: Watson’s Philosophy &amp; Nursing’s </a:t>
            </a:r>
            <a:r>
              <a:rPr lang="en-US" sz="2800" dirty="0" err="1" smtClean="0"/>
              <a:t>Metaparadigm</a:t>
            </a:r>
            <a:endParaRPr lang="en-US" sz="2400" dirty="0"/>
          </a:p>
        </p:txBody>
      </p:sp>
      <p:sp>
        <p:nvSpPr>
          <p:cNvPr id="6" name="Content Placeholder 9"/>
          <p:cNvSpPr txBox="1">
            <a:spLocks/>
          </p:cNvSpPr>
          <p:nvPr/>
        </p:nvSpPr>
        <p:spPr>
          <a:xfrm>
            <a:off x="381001" y="5715000"/>
            <a:ext cx="2590800" cy="1013534"/>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spcBef>
                <a:spcPts val="200"/>
              </a:spcBef>
              <a:buNone/>
            </a:pPr>
            <a:r>
              <a:rPr lang="en-US" sz="1200" dirty="0" smtClean="0">
                <a:solidFill>
                  <a:schemeClr val="bg2"/>
                </a:solidFill>
              </a:rPr>
              <a:t>(Black, 2011)</a:t>
            </a:r>
          </a:p>
          <a:p>
            <a:pPr marL="68580" indent="0">
              <a:spcBef>
                <a:spcPts val="200"/>
              </a:spcBef>
              <a:buNone/>
            </a:pPr>
            <a:r>
              <a:rPr lang="en-US" sz="1200" dirty="0" smtClean="0">
                <a:solidFill>
                  <a:schemeClr val="bg2"/>
                </a:solidFill>
              </a:rPr>
              <a:t>(Current Nursing, 2012)</a:t>
            </a:r>
          </a:p>
          <a:p>
            <a:pPr marL="68580" indent="0">
              <a:spcBef>
                <a:spcPts val="200"/>
              </a:spcBef>
              <a:buNone/>
            </a:pPr>
            <a:r>
              <a:rPr lang="en-US" sz="1200" dirty="0" smtClean="0">
                <a:solidFill>
                  <a:schemeClr val="bg2"/>
                </a:solidFill>
              </a:rPr>
              <a:t>(</a:t>
            </a:r>
            <a:r>
              <a:rPr lang="en-US" sz="1200" dirty="0" err="1" smtClean="0">
                <a:solidFill>
                  <a:schemeClr val="bg2"/>
                </a:solidFill>
              </a:rPr>
              <a:t>Lukose</a:t>
            </a:r>
            <a:r>
              <a:rPr lang="en-US" sz="1200" dirty="0" smtClean="0">
                <a:solidFill>
                  <a:schemeClr val="bg2"/>
                </a:solidFill>
              </a:rPr>
              <a:t>, 2011)</a:t>
            </a:r>
          </a:p>
          <a:p>
            <a:pPr marL="68580" indent="0">
              <a:spcBef>
                <a:spcPts val="200"/>
              </a:spcBef>
              <a:buNone/>
            </a:pPr>
            <a:r>
              <a:rPr lang="en-US" sz="1200" dirty="0" smtClean="0">
                <a:solidFill>
                  <a:schemeClr val="bg2"/>
                </a:solidFill>
              </a:rPr>
              <a:t>(</a:t>
            </a:r>
            <a:r>
              <a:rPr lang="en-US" sz="1200" dirty="0" err="1" smtClean="0">
                <a:solidFill>
                  <a:schemeClr val="bg2"/>
                </a:solidFill>
              </a:rPr>
              <a:t>McCance</a:t>
            </a:r>
            <a:r>
              <a:rPr lang="en-US" sz="1200" dirty="0" smtClean="0">
                <a:solidFill>
                  <a:schemeClr val="bg2"/>
                </a:solidFill>
              </a:rPr>
              <a:t>, McKenna, &amp; </a:t>
            </a:r>
            <a:r>
              <a:rPr lang="en-US" sz="1200" dirty="0" err="1" smtClean="0">
                <a:solidFill>
                  <a:schemeClr val="bg2"/>
                </a:solidFill>
              </a:rPr>
              <a:t>Boore</a:t>
            </a:r>
            <a:r>
              <a:rPr lang="en-US" sz="1200" dirty="0" smtClean="0">
                <a:solidFill>
                  <a:schemeClr val="bg2"/>
                </a:solidFill>
              </a:rPr>
              <a:t>, 1999)</a:t>
            </a:r>
            <a:endParaRPr lang="en-US" sz="1200" dirty="0">
              <a:solidFill>
                <a:schemeClr val="bg2"/>
              </a:solidFill>
            </a:endParaRPr>
          </a:p>
        </p:txBody>
      </p:sp>
      <p:pic>
        <p:nvPicPr>
          <p:cNvPr id="10242" name="Picture 2" descr="C:\Users\Brad\AppData\Local\Microsoft\Windows\Temporary Internet Files\Content.IE5\B8XFZ3LM\MC900432626[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629" y="19812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Brad\AppData\Local\Microsoft\Windows\Temporary Internet Files\Content.IE5\3FCJYMCP\MP900442238[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4651" y="4027873"/>
            <a:ext cx="1719557"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http://www.findleychiropractic.com/img/image-2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81800" y="3906689"/>
            <a:ext cx="1752600" cy="1385368"/>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http://t1.gstatic.com/images?q=tbn:ANd9GcQ5ZgjPvTdo_7JR-OoYOgZP_CdUlULyvChCIa_SDRMbDqTQnGVb7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63171" y="2015991"/>
            <a:ext cx="1389857" cy="1336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5098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198" y="3962400"/>
            <a:ext cx="7772400" cy="862013"/>
          </a:xfrm>
        </p:spPr>
        <p:txBody>
          <a:bodyPr/>
          <a:lstStyle/>
          <a:p>
            <a:r>
              <a:rPr lang="en-US" dirty="0" smtClean="0"/>
              <a:t>Case Study</a:t>
            </a:r>
            <a:endParaRPr lang="en-US" dirty="0"/>
          </a:p>
        </p:txBody>
      </p:sp>
      <p:sp>
        <p:nvSpPr>
          <p:cNvPr id="3" name="Text Placeholder 2"/>
          <p:cNvSpPr>
            <a:spLocks noGrp="1"/>
          </p:cNvSpPr>
          <p:nvPr>
            <p:ph type="body" idx="1"/>
          </p:nvPr>
        </p:nvSpPr>
        <p:spPr>
          <a:xfrm>
            <a:off x="679466" y="2971800"/>
            <a:ext cx="7772400" cy="966787"/>
          </a:xfrm>
        </p:spPr>
        <p:txBody>
          <a:bodyPr/>
          <a:lstStyle/>
          <a:p>
            <a:r>
              <a:rPr lang="en-US" dirty="0" smtClean="0"/>
              <a:t>Watson’s Philosophy &amp; Science of Caring</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533400"/>
            <a:ext cx="341515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9"/>
          <p:cNvSpPr txBox="1">
            <a:spLocks/>
          </p:cNvSpPr>
          <p:nvPr/>
        </p:nvSpPr>
        <p:spPr>
          <a:xfrm>
            <a:off x="6310753" y="3296758"/>
            <a:ext cx="2133600" cy="457200"/>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lgn="r">
              <a:buNone/>
            </a:pPr>
            <a:r>
              <a:rPr lang="en-US" sz="800" dirty="0" smtClean="0"/>
              <a:t>Photo: (</a:t>
            </a:r>
            <a:r>
              <a:rPr lang="en-US" sz="800" dirty="0" err="1" smtClean="0"/>
              <a:t>Cabanes</a:t>
            </a:r>
            <a:r>
              <a:rPr lang="en-US" sz="800" dirty="0" smtClean="0"/>
              <a:t>, 2011)</a:t>
            </a:r>
            <a:endParaRPr lang="en-US" sz="1100" dirty="0" smtClean="0"/>
          </a:p>
        </p:txBody>
      </p:sp>
    </p:spTree>
    <p:extLst>
      <p:ext uri="{BB962C8B-B14F-4D97-AF65-F5344CB8AC3E}">
        <p14:creationId xmlns:p14="http://schemas.microsoft.com/office/powerpoint/2010/main" val="37471895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Mary’s Story</a:t>
            </a:r>
            <a:endParaRPr lang="en-US" dirty="0"/>
          </a:p>
        </p:txBody>
      </p:sp>
      <p:sp>
        <p:nvSpPr>
          <p:cNvPr id="3" name="Content Placeholder 2"/>
          <p:cNvSpPr>
            <a:spLocks noGrp="1"/>
          </p:cNvSpPr>
          <p:nvPr>
            <p:ph idx="1"/>
          </p:nvPr>
        </p:nvSpPr>
        <p:spPr>
          <a:xfrm>
            <a:off x="685800" y="1600200"/>
            <a:ext cx="7772400" cy="3886199"/>
          </a:xfrm>
        </p:spPr>
        <p:txBody>
          <a:bodyPr>
            <a:normAutofit fontScale="92500" lnSpcReduction="10000"/>
          </a:bodyPr>
          <a:lstStyle/>
          <a:p>
            <a:pPr marL="68580" indent="0">
              <a:buNone/>
            </a:pPr>
            <a:r>
              <a:rPr lang="en-US" dirty="0" smtClean="0"/>
              <a:t>Mary </a:t>
            </a:r>
            <a:r>
              <a:rPr lang="en-US" dirty="0"/>
              <a:t>is </a:t>
            </a:r>
            <a:r>
              <a:rPr lang="en-US" dirty="0" smtClean="0"/>
              <a:t>an </a:t>
            </a:r>
            <a:r>
              <a:rPr lang="en-US" dirty="0"/>
              <a:t>81 year </a:t>
            </a:r>
            <a:r>
              <a:rPr lang="en-US" dirty="0" smtClean="0"/>
              <a:t>old, cognitively </a:t>
            </a:r>
            <a:r>
              <a:rPr lang="en-US" dirty="0"/>
              <a:t>sharp, physically active woman who moved to a senior living center with her husband. </a:t>
            </a:r>
            <a:r>
              <a:rPr lang="en-US" dirty="0" smtClean="0"/>
              <a:t> There</a:t>
            </a:r>
            <a:r>
              <a:rPr lang="en-US" dirty="0"/>
              <a:t>, she thrived </a:t>
            </a:r>
            <a:r>
              <a:rPr lang="en-US" dirty="0" smtClean="0"/>
              <a:t>socially and </a:t>
            </a:r>
            <a:r>
              <a:rPr lang="en-US" dirty="0"/>
              <a:t>enjoyed many of the activities. Her husband does not participate and would prefer that Mary </a:t>
            </a:r>
            <a:r>
              <a:rPr lang="en-US" dirty="0" smtClean="0"/>
              <a:t>stay </a:t>
            </a:r>
            <a:r>
              <a:rPr lang="en-US" dirty="0"/>
              <a:t>in the room with him.  They continued to live at </a:t>
            </a:r>
            <a:r>
              <a:rPr lang="en-US" dirty="0" smtClean="0"/>
              <a:t>the </a:t>
            </a:r>
            <a:r>
              <a:rPr lang="en-US" dirty="0"/>
              <a:t>assisted living center, although they became more frail. Her family keeps in touch with her, but her main “family” is now the staff that cares for </a:t>
            </a:r>
            <a:r>
              <a:rPr lang="en-US" dirty="0" smtClean="0"/>
              <a:t>her. She </a:t>
            </a:r>
            <a:r>
              <a:rPr lang="en-US" dirty="0"/>
              <a:t>is able to participate in activities to some degree, interacts with the staff and other </a:t>
            </a:r>
            <a:r>
              <a:rPr lang="en-US" dirty="0" smtClean="0"/>
              <a:t>members, and </a:t>
            </a:r>
            <a:r>
              <a:rPr lang="en-US" dirty="0"/>
              <a:t>is aware that she is becoming weaker and more vulnerable.  Recently, she fell and broke her hip.  After surgery, she was placed on a medical ward where many individuals come and go. The days are busy for staff, but for Mary, there is much confusion.  She misses her husband and wonders when she will be able to be with him again. The night shift nurse reported that she found Mary crying late in the evening.  When asked if she was in </a:t>
            </a:r>
            <a:r>
              <a:rPr lang="en-US" dirty="0" smtClean="0"/>
              <a:t>pain, Mary </a:t>
            </a:r>
            <a:r>
              <a:rPr lang="en-US" dirty="0"/>
              <a:t>denied it.</a:t>
            </a:r>
          </a:p>
          <a:p>
            <a:endParaRPr lang="en-US" dirty="0"/>
          </a:p>
        </p:txBody>
      </p:sp>
      <p:sp>
        <p:nvSpPr>
          <p:cNvPr id="5" name="Content Placeholder 9"/>
          <p:cNvSpPr txBox="1">
            <a:spLocks/>
          </p:cNvSpPr>
          <p:nvPr/>
        </p:nvSpPr>
        <p:spPr>
          <a:xfrm>
            <a:off x="605901" y="6096000"/>
            <a:ext cx="2133600" cy="457200"/>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buNone/>
            </a:pPr>
            <a:r>
              <a:rPr lang="en-US" sz="1400" dirty="0" smtClean="0">
                <a:solidFill>
                  <a:schemeClr val="bg2"/>
                </a:solidFill>
              </a:rPr>
              <a:t>(</a:t>
            </a:r>
            <a:r>
              <a:rPr lang="en-US" sz="1400" dirty="0" err="1" smtClean="0">
                <a:solidFill>
                  <a:schemeClr val="bg2"/>
                </a:solidFill>
              </a:rPr>
              <a:t>Weydt</a:t>
            </a:r>
            <a:r>
              <a:rPr lang="en-US" sz="1400" dirty="0" smtClean="0">
                <a:solidFill>
                  <a:schemeClr val="bg2"/>
                </a:solidFill>
              </a:rPr>
              <a:t>, 2010)</a:t>
            </a:r>
            <a:endParaRPr lang="en-US" sz="1400" dirty="0">
              <a:solidFill>
                <a:schemeClr val="bg2"/>
              </a:solidFill>
            </a:endParaRPr>
          </a:p>
        </p:txBody>
      </p:sp>
    </p:spTree>
    <p:extLst>
      <p:ext uri="{BB962C8B-B14F-4D97-AF65-F5344CB8AC3E}">
        <p14:creationId xmlns:p14="http://schemas.microsoft.com/office/powerpoint/2010/main" val="33405333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Watson’s Philosophy of Caring</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a:t>Should Mary and be allowed to make the decision to return to the </a:t>
            </a:r>
            <a:r>
              <a:rPr lang="en-US" dirty="0" smtClean="0"/>
              <a:t>assisted </a:t>
            </a:r>
            <a:r>
              <a:rPr lang="en-US" dirty="0"/>
              <a:t>living center? </a:t>
            </a:r>
            <a:endParaRPr lang="en-US" dirty="0" smtClean="0"/>
          </a:p>
          <a:p>
            <a:pPr marL="514350" indent="-514350">
              <a:buFont typeface="+mj-lt"/>
              <a:buAutoNum type="arabicPeriod"/>
            </a:pPr>
            <a:endParaRPr lang="en-US" dirty="0"/>
          </a:p>
          <a:p>
            <a:pPr marL="514350" indent="-514350">
              <a:buFont typeface="+mj-lt"/>
              <a:buAutoNum type="arabicPeriod"/>
            </a:pPr>
            <a:r>
              <a:rPr lang="en-US" dirty="0"/>
              <a:t>Mary is thriving socially at the </a:t>
            </a:r>
            <a:r>
              <a:rPr lang="en-US" dirty="0" smtClean="0"/>
              <a:t>assisted living center</a:t>
            </a:r>
            <a:r>
              <a:rPr lang="en-US" dirty="0"/>
              <a:t>, but her husband is not. Should they only be allowed to participate in activities as a couple</a:t>
            </a:r>
            <a:r>
              <a:rPr lang="en-US" dirty="0" smtClean="0"/>
              <a:t>?</a:t>
            </a:r>
          </a:p>
          <a:p>
            <a:pPr marL="514350" indent="-514350">
              <a:buFont typeface="+mj-lt"/>
              <a:buAutoNum type="arabicPeriod"/>
            </a:pPr>
            <a:endParaRPr lang="en-US" dirty="0"/>
          </a:p>
          <a:p>
            <a:pPr marL="514350" indent="-514350">
              <a:buFont typeface="+mj-lt"/>
              <a:buAutoNum type="arabicPeriod"/>
            </a:pPr>
            <a:r>
              <a:rPr lang="en-US" dirty="0"/>
              <a:t>What could be done to help Mary cope after surgery</a:t>
            </a:r>
            <a:r>
              <a:rPr lang="en-US" dirty="0" smtClean="0"/>
              <a:t>?</a:t>
            </a:r>
          </a:p>
          <a:p>
            <a:pPr marL="514350" indent="-514350">
              <a:buFont typeface="+mj-lt"/>
              <a:buAutoNum type="arabicPeriod"/>
            </a:pPr>
            <a:endParaRPr lang="en-US" dirty="0"/>
          </a:p>
          <a:p>
            <a:pPr marL="514350" indent="-514350">
              <a:buFont typeface="+mj-lt"/>
              <a:buAutoNum type="arabicPeriod"/>
            </a:pPr>
            <a:r>
              <a:rPr lang="en-US" dirty="0"/>
              <a:t>Mary has expressed feelings about not having anything left to live </a:t>
            </a:r>
            <a:r>
              <a:rPr lang="en-US" dirty="0" smtClean="0"/>
              <a:t>for.  How </a:t>
            </a:r>
            <a:r>
              <a:rPr lang="en-US" dirty="0"/>
              <a:t>can the nurse help her deal with feelings of depression?</a:t>
            </a:r>
          </a:p>
          <a:p>
            <a:endParaRPr lang="en-US" dirty="0"/>
          </a:p>
        </p:txBody>
      </p:sp>
      <p:sp>
        <p:nvSpPr>
          <p:cNvPr id="5" name="Content Placeholder 9"/>
          <p:cNvSpPr txBox="1">
            <a:spLocks/>
          </p:cNvSpPr>
          <p:nvPr/>
        </p:nvSpPr>
        <p:spPr>
          <a:xfrm>
            <a:off x="605901" y="6096000"/>
            <a:ext cx="2133600" cy="457200"/>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buNone/>
            </a:pPr>
            <a:r>
              <a:rPr lang="en-US" sz="1400" dirty="0" smtClean="0">
                <a:solidFill>
                  <a:schemeClr val="bg2"/>
                </a:solidFill>
              </a:rPr>
              <a:t>( </a:t>
            </a:r>
            <a:r>
              <a:rPr lang="en-US" sz="1400" dirty="0" err="1">
                <a:solidFill>
                  <a:schemeClr val="bg2"/>
                </a:solidFill>
              </a:rPr>
              <a:t>Weydt</a:t>
            </a:r>
            <a:r>
              <a:rPr lang="en-US" sz="1400" dirty="0">
                <a:solidFill>
                  <a:schemeClr val="bg2"/>
                </a:solidFill>
              </a:rPr>
              <a:t>, 2010 </a:t>
            </a:r>
            <a:r>
              <a:rPr lang="en-US" sz="1400" dirty="0" smtClean="0">
                <a:solidFill>
                  <a:schemeClr val="bg2"/>
                </a:solidFill>
              </a:rPr>
              <a:t>)</a:t>
            </a:r>
            <a:endParaRPr lang="en-US" sz="1400" dirty="0">
              <a:solidFill>
                <a:schemeClr val="bg2"/>
              </a:solidFill>
            </a:endParaRPr>
          </a:p>
        </p:txBody>
      </p:sp>
    </p:spTree>
    <p:extLst>
      <p:ext uri="{BB962C8B-B14F-4D97-AF65-F5344CB8AC3E}">
        <p14:creationId xmlns:p14="http://schemas.microsoft.com/office/powerpoint/2010/main" val="10642186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References</a:t>
            </a:r>
            <a:endParaRPr lang="en-US" dirty="0"/>
          </a:p>
        </p:txBody>
      </p:sp>
      <p:sp>
        <p:nvSpPr>
          <p:cNvPr id="3" name="Content Placeholder 2"/>
          <p:cNvSpPr>
            <a:spLocks noGrp="1"/>
          </p:cNvSpPr>
          <p:nvPr>
            <p:ph idx="1"/>
          </p:nvPr>
        </p:nvSpPr>
        <p:spPr>
          <a:xfrm>
            <a:off x="685800" y="1066800"/>
            <a:ext cx="7772400" cy="4648200"/>
          </a:xfrm>
        </p:spPr>
        <p:txBody>
          <a:bodyPr>
            <a:normAutofit fontScale="62500" lnSpcReduction="20000"/>
          </a:bodyPr>
          <a:lstStyle/>
          <a:p>
            <a:pPr marL="347663" indent="-279400">
              <a:buNone/>
            </a:pPr>
            <a:r>
              <a:rPr lang="en-US" dirty="0"/>
              <a:t>Adventist Hinsdale Hospital. (2011). </a:t>
            </a:r>
            <a:r>
              <a:rPr lang="en-US" i="1" dirty="0"/>
              <a:t>Dr. Watson’s caring theory. </a:t>
            </a:r>
            <a:r>
              <a:rPr lang="en-US" dirty="0"/>
              <a:t>Retrieved from https://www.keepingyouwell.com/ahh/about-us/nursing-magnet-journey/dr-watsons-caring-theory</a:t>
            </a:r>
          </a:p>
          <a:p>
            <a:pPr marL="347663" indent="-279400">
              <a:buNone/>
            </a:pPr>
            <a:r>
              <a:rPr lang="en-US" dirty="0" smtClean="0"/>
              <a:t>Black</a:t>
            </a:r>
            <a:r>
              <a:rPr lang="en-US" dirty="0"/>
              <a:t>, B. P. (2011). Nursing theory: The basis for professional nursing. In K. K. Chitty &amp; B. P. Black (Eds.), </a:t>
            </a:r>
            <a:r>
              <a:rPr lang="en-US" i="1" dirty="0"/>
              <a:t>Professional nursing: Concepts and challenges</a:t>
            </a:r>
            <a:r>
              <a:rPr lang="en-US" dirty="0"/>
              <a:t> (6th ed., pp. 303-323). Maryland Heights, MO: Saunders Elsevier.</a:t>
            </a:r>
          </a:p>
          <a:p>
            <a:pPr marL="347663" indent="-279400">
              <a:buNone/>
            </a:pPr>
            <a:r>
              <a:rPr lang="en-US" dirty="0"/>
              <a:t>Current Nursing. (2012). </a:t>
            </a:r>
            <a:r>
              <a:rPr lang="en-US" i="1" dirty="0"/>
              <a:t>Nursing theories.</a:t>
            </a:r>
            <a:r>
              <a:rPr lang="en-US" dirty="0"/>
              <a:t> Retrieved from http://currentnursing.com/nursing_theory/</a:t>
            </a:r>
          </a:p>
          <a:p>
            <a:pPr marL="347663" indent="-279400">
              <a:buNone/>
            </a:pPr>
            <a:r>
              <a:rPr lang="en-US" dirty="0" err="1"/>
              <a:t>Lukose</a:t>
            </a:r>
            <a:r>
              <a:rPr lang="en-US" dirty="0"/>
              <a:t>, A. (2011). Developing a practice model for Watson’s theory of caring. </a:t>
            </a:r>
            <a:r>
              <a:rPr lang="en-US" i="1" dirty="0"/>
              <a:t>Nursing Science Quarterly, 24, </a:t>
            </a:r>
            <a:r>
              <a:rPr lang="en-US" dirty="0"/>
              <a:t>27-30. doi:10.1177/0894318410389073</a:t>
            </a:r>
          </a:p>
          <a:p>
            <a:pPr marL="347663" indent="-279400">
              <a:buNone/>
            </a:pPr>
            <a:r>
              <a:rPr lang="en-US" dirty="0" err="1"/>
              <a:t>McCance</a:t>
            </a:r>
            <a:r>
              <a:rPr lang="en-US" dirty="0"/>
              <a:t>, T. V., McKenna, H. P., &amp; </a:t>
            </a:r>
            <a:r>
              <a:rPr lang="en-US" dirty="0" err="1"/>
              <a:t>Boore</a:t>
            </a:r>
            <a:r>
              <a:rPr lang="en-US" dirty="0"/>
              <a:t>, J. R. (1999). Caring: theoretical perspectives of relevance to nursing. </a:t>
            </a:r>
            <a:r>
              <a:rPr lang="en-US" i="1" dirty="0"/>
              <a:t>Journal of Advanced Nursing, 30, </a:t>
            </a:r>
            <a:r>
              <a:rPr lang="en-US" dirty="0"/>
              <a:t>1388-1395.</a:t>
            </a:r>
          </a:p>
          <a:p>
            <a:pPr marL="347663" indent="-279400">
              <a:buNone/>
            </a:pPr>
            <a:r>
              <a:rPr lang="en-US" dirty="0" err="1"/>
              <a:t>Ranheim</a:t>
            </a:r>
            <a:r>
              <a:rPr lang="en-US" dirty="0"/>
              <a:t>, A., </a:t>
            </a:r>
            <a:r>
              <a:rPr lang="en-US" dirty="0" err="1"/>
              <a:t>Karner</a:t>
            </a:r>
            <a:r>
              <a:rPr lang="en-US" dirty="0"/>
              <a:t>, A., &amp; </a:t>
            </a:r>
            <a:r>
              <a:rPr lang="en-US" dirty="0" err="1"/>
              <a:t>Bertero</a:t>
            </a:r>
            <a:r>
              <a:rPr lang="en-US" dirty="0"/>
              <a:t>, C. (2012). Caring theory and practice – Entering a simultaneous concept analysis. </a:t>
            </a:r>
            <a:r>
              <a:rPr lang="en-US" i="1" dirty="0"/>
              <a:t>Nursing Forum, 47</a:t>
            </a:r>
            <a:r>
              <a:rPr lang="en-US" dirty="0"/>
              <a:t>, 78-90. </a:t>
            </a:r>
            <a:r>
              <a:rPr lang="en-US" dirty="0" err="1"/>
              <a:t>doi</a:t>
            </a:r>
            <a:r>
              <a:rPr lang="en-US" dirty="0"/>
              <a:t>: 10:1111/j.1744-6198.2012.00263.x</a:t>
            </a:r>
          </a:p>
          <a:p>
            <a:pPr marL="347663" indent="-279400">
              <a:buNone/>
            </a:pPr>
            <a:r>
              <a:rPr lang="en-US" dirty="0" err="1"/>
              <a:t>Tomey</a:t>
            </a:r>
            <a:r>
              <a:rPr lang="en-US" dirty="0"/>
              <a:t>, A. M., &amp; </a:t>
            </a:r>
            <a:r>
              <a:rPr lang="en-US" dirty="0" err="1"/>
              <a:t>Alligood</a:t>
            </a:r>
            <a:r>
              <a:rPr lang="en-US" dirty="0"/>
              <a:t>, M. R. (2006). </a:t>
            </a:r>
            <a:r>
              <a:rPr lang="en-US" i="1" dirty="0"/>
              <a:t>Nursing theorists and their work</a:t>
            </a:r>
            <a:r>
              <a:rPr lang="en-US" dirty="0"/>
              <a:t> (6th ed.). St. Louis, MO: Mosby Elsevier.</a:t>
            </a:r>
          </a:p>
          <a:p>
            <a:pPr marL="347663" indent="-279400">
              <a:buNone/>
            </a:pPr>
            <a:r>
              <a:rPr lang="en-US" dirty="0"/>
              <a:t>Watson Caring Science Institute. (</a:t>
            </a:r>
            <a:r>
              <a:rPr lang="en-US" dirty="0" err="1"/>
              <a:t>n.d.</a:t>
            </a:r>
            <a:r>
              <a:rPr lang="en-US" dirty="0"/>
              <a:t>). </a:t>
            </a:r>
            <a:r>
              <a:rPr lang="en-US" i="1" dirty="0"/>
              <a:t>The caritas path to peace.</a:t>
            </a:r>
            <a:r>
              <a:rPr lang="en-US" dirty="0"/>
              <a:t> Retrieved from http://watsoncaringscience.org/</a:t>
            </a:r>
          </a:p>
          <a:p>
            <a:pPr marL="347663" indent="-279400">
              <a:buNone/>
            </a:pPr>
            <a:r>
              <a:rPr lang="en-US" dirty="0"/>
              <a:t>Watson, J. (1985). </a:t>
            </a:r>
            <a:r>
              <a:rPr lang="en-US" i="1" dirty="0"/>
              <a:t>Nursing: Human science and human care – A theory of nursing.</a:t>
            </a:r>
            <a:r>
              <a:rPr lang="en-US" dirty="0"/>
              <a:t> New York: National League of Nursing Press.</a:t>
            </a:r>
          </a:p>
          <a:p>
            <a:pPr marL="347663" indent="-279400">
              <a:buNone/>
            </a:pPr>
            <a:r>
              <a:rPr lang="en-US" dirty="0"/>
              <a:t>Watson, J. (2008). </a:t>
            </a:r>
            <a:r>
              <a:rPr lang="en-US" i="1" dirty="0"/>
              <a:t>Nursing: The philosophy and science of caring</a:t>
            </a:r>
            <a:r>
              <a:rPr lang="en-US" dirty="0"/>
              <a:t> (Revised ed.) [Kindle version]. Retrieved from http://www.amazon.com</a:t>
            </a:r>
          </a:p>
          <a:p>
            <a:pPr marL="347663" indent="-279400">
              <a:buNone/>
            </a:pPr>
            <a:r>
              <a:rPr lang="en-US" dirty="0"/>
              <a:t>Watson, J. (2009). Assessing and measuring caring in nursing and health sciences [Kindle version]. Retrieved from http://www.amazon.com</a:t>
            </a:r>
          </a:p>
          <a:p>
            <a:pPr marL="347663" indent="-279400">
              <a:buNone/>
            </a:pPr>
            <a:r>
              <a:rPr lang="en-US" dirty="0" err="1"/>
              <a:t>Weydt</a:t>
            </a:r>
            <a:r>
              <a:rPr lang="en-US" dirty="0"/>
              <a:t>, A., (2010). Mary’s story, relationship-based care delivery. </a:t>
            </a:r>
            <a:r>
              <a:rPr lang="en-US" i="1" dirty="0"/>
              <a:t>Nursing Administration, 34</a:t>
            </a:r>
            <a:r>
              <a:rPr lang="en-US" dirty="0"/>
              <a:t>, 141-146. </a:t>
            </a:r>
            <a:r>
              <a:rPr lang="en-US" dirty="0" err="1"/>
              <a:t>doi</a:t>
            </a:r>
            <a:r>
              <a:rPr lang="en-US" dirty="0"/>
              <a:t>: 10.1097/NAQ.0b013e3181d91751</a:t>
            </a:r>
          </a:p>
          <a:p>
            <a:pPr marL="68580" indent="0">
              <a:buNone/>
            </a:pPr>
            <a:endParaRPr lang="en-US" dirty="0"/>
          </a:p>
        </p:txBody>
      </p:sp>
    </p:spTree>
    <p:extLst>
      <p:ext uri="{BB962C8B-B14F-4D97-AF65-F5344CB8AC3E}">
        <p14:creationId xmlns:p14="http://schemas.microsoft.com/office/powerpoint/2010/main" val="3956809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792162"/>
          </a:xfrm>
        </p:spPr>
        <p:txBody>
          <a:bodyPr/>
          <a:lstStyle/>
          <a:p>
            <a:r>
              <a:rPr lang="en-US" dirty="0" smtClean="0"/>
              <a:t>Theory Components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28247747"/>
              </p:ext>
            </p:extLst>
          </p:nvPr>
        </p:nvGraphicFramePr>
        <p:xfrm>
          <a:off x="685800" y="990600"/>
          <a:ext cx="7772400" cy="4281160"/>
        </p:xfrm>
        <a:graphic>
          <a:graphicData uri="http://schemas.openxmlformats.org/drawingml/2006/table">
            <a:tbl>
              <a:tblPr firstRow="1" bandRow="1">
                <a:tableStyleId>{5C22544A-7EE6-4342-B048-85BDC9FD1C3A}</a:tableStyleId>
              </a:tblPr>
              <a:tblGrid>
                <a:gridCol w="3886200"/>
                <a:gridCol w="3886200"/>
              </a:tblGrid>
              <a:tr h="316414">
                <a:tc>
                  <a:txBody>
                    <a:bodyPr/>
                    <a:lstStyle/>
                    <a:p>
                      <a:r>
                        <a:rPr lang="en-US" sz="1600" b="1" dirty="0" smtClean="0"/>
                        <a:t>Theory Components</a:t>
                      </a:r>
                      <a:endParaRPr lang="en-US" sz="1600" b="1" dirty="0"/>
                    </a:p>
                  </a:txBody>
                  <a:tcPr/>
                </a:tc>
                <a:tc>
                  <a:txBody>
                    <a:bodyPr/>
                    <a:lstStyle/>
                    <a:p>
                      <a:r>
                        <a:rPr lang="en-US" sz="1600" dirty="0" smtClean="0"/>
                        <a:t>Contributions to the Theory</a:t>
                      </a:r>
                      <a:endParaRPr lang="en-US" sz="1600" dirty="0"/>
                    </a:p>
                  </a:txBody>
                  <a:tcPr/>
                </a:tc>
              </a:tr>
              <a:tr h="287649">
                <a:tc>
                  <a:txBody>
                    <a:bodyPr/>
                    <a:lstStyle/>
                    <a:p>
                      <a:r>
                        <a:rPr lang="en-US" sz="1400" b="1" dirty="0" smtClean="0"/>
                        <a:t>CONCEPTS &amp; DEFINITIONS</a:t>
                      </a:r>
                      <a:endParaRPr lang="en-US" sz="1400" b="1" dirty="0"/>
                    </a:p>
                  </a:txBody>
                  <a:tcPr/>
                </a:tc>
                <a:tc>
                  <a:txBody>
                    <a:bodyPr/>
                    <a:lstStyle/>
                    <a:p>
                      <a:endParaRPr lang="en-US" sz="1200" dirty="0"/>
                    </a:p>
                  </a:txBody>
                  <a:tcPr/>
                </a:tc>
              </a:tr>
              <a:tr h="264920">
                <a:tc>
                  <a:txBody>
                    <a:bodyPr/>
                    <a:lstStyle/>
                    <a:p>
                      <a:pPr marL="230188" indent="0"/>
                      <a:r>
                        <a:rPr lang="en-US" sz="1100" dirty="0" smtClean="0"/>
                        <a:t>Concepts</a:t>
                      </a:r>
                      <a:endParaRPr lang="en-US" sz="1100" dirty="0"/>
                    </a:p>
                  </a:txBody>
                  <a:tcPr/>
                </a:tc>
                <a:tc>
                  <a:txBody>
                    <a:bodyPr/>
                    <a:lstStyle/>
                    <a:p>
                      <a:r>
                        <a:rPr lang="en-US" sz="1100" dirty="0" smtClean="0"/>
                        <a:t>Describe and</a:t>
                      </a:r>
                      <a:r>
                        <a:rPr lang="en-US" sz="1100" baseline="0" dirty="0" smtClean="0"/>
                        <a:t> classify phenomena of interest</a:t>
                      </a:r>
                      <a:endParaRPr lang="en-US" sz="1100" dirty="0"/>
                    </a:p>
                  </a:txBody>
                  <a:tcPr/>
                </a:tc>
              </a:tr>
              <a:tr h="264920">
                <a:tc>
                  <a:txBody>
                    <a:bodyPr/>
                    <a:lstStyle/>
                    <a:p>
                      <a:pPr marL="230188" indent="0"/>
                      <a:r>
                        <a:rPr lang="en-US" sz="1100" dirty="0" smtClean="0"/>
                        <a:t>Theoretical definitions</a:t>
                      </a:r>
                      <a:r>
                        <a:rPr lang="en-US" sz="1100" baseline="0" dirty="0" smtClean="0"/>
                        <a:t> of concepts</a:t>
                      </a:r>
                      <a:endParaRPr lang="en-US" sz="1100" dirty="0"/>
                    </a:p>
                  </a:txBody>
                  <a:tcPr/>
                </a:tc>
                <a:tc>
                  <a:txBody>
                    <a:bodyPr/>
                    <a:lstStyle/>
                    <a:p>
                      <a:r>
                        <a:rPr lang="en-US" sz="1100" dirty="0" smtClean="0"/>
                        <a:t>Establish</a:t>
                      </a:r>
                      <a:r>
                        <a:rPr lang="en-US" sz="1100" baseline="0" dirty="0" smtClean="0"/>
                        <a:t> clear meaning</a:t>
                      </a:r>
                      <a:endParaRPr lang="en-US" sz="1100" dirty="0"/>
                    </a:p>
                  </a:txBody>
                  <a:tcPr/>
                </a:tc>
              </a:tr>
              <a:tr h="264920">
                <a:tc>
                  <a:txBody>
                    <a:bodyPr/>
                    <a:lstStyle/>
                    <a:p>
                      <a:pPr marL="230188" indent="0"/>
                      <a:r>
                        <a:rPr lang="en-US" sz="1100" dirty="0" smtClean="0"/>
                        <a:t>Operational definitions of concepts</a:t>
                      </a:r>
                      <a:endParaRPr lang="en-US" sz="1100" dirty="0"/>
                    </a:p>
                  </a:txBody>
                  <a:tcPr/>
                </a:tc>
                <a:tc>
                  <a:txBody>
                    <a:bodyPr/>
                    <a:lstStyle/>
                    <a:p>
                      <a:r>
                        <a:rPr lang="en-US" sz="1100" dirty="0" smtClean="0"/>
                        <a:t>Provide for empirical measurement</a:t>
                      </a:r>
                      <a:endParaRPr lang="en-US" sz="1100" dirty="0"/>
                    </a:p>
                  </a:txBody>
                  <a:tcPr/>
                </a:tc>
              </a:tr>
              <a:tr h="287649">
                <a:tc>
                  <a:txBody>
                    <a:bodyPr/>
                    <a:lstStyle/>
                    <a:p>
                      <a:r>
                        <a:rPr lang="en-US" sz="1400" b="1" dirty="0" smtClean="0"/>
                        <a:t>RELATIONAL STATEMENTS</a:t>
                      </a:r>
                      <a:endParaRPr lang="en-US" sz="1400" b="1" dirty="0"/>
                    </a:p>
                  </a:txBody>
                  <a:tcPr/>
                </a:tc>
                <a:tc>
                  <a:txBody>
                    <a:bodyPr/>
                    <a:lstStyle/>
                    <a:p>
                      <a:endParaRPr lang="en-US" sz="1200" dirty="0"/>
                    </a:p>
                  </a:txBody>
                  <a:tcPr/>
                </a:tc>
              </a:tr>
              <a:tr h="264920">
                <a:tc>
                  <a:txBody>
                    <a:bodyPr/>
                    <a:lstStyle/>
                    <a:p>
                      <a:pPr marL="230188" indent="0"/>
                      <a:r>
                        <a:rPr lang="en-US" sz="1100" dirty="0" smtClean="0"/>
                        <a:t>Theoretical statements</a:t>
                      </a:r>
                      <a:endParaRPr lang="en-US" sz="1100" dirty="0"/>
                    </a:p>
                  </a:txBody>
                  <a:tcPr/>
                </a:tc>
                <a:tc>
                  <a:txBody>
                    <a:bodyPr/>
                    <a:lstStyle/>
                    <a:p>
                      <a:r>
                        <a:rPr lang="en-US" sz="1100" dirty="0" smtClean="0"/>
                        <a:t>Relate concepts to one another; permit analysis</a:t>
                      </a:r>
                      <a:endParaRPr lang="en-US" sz="1100" dirty="0"/>
                    </a:p>
                  </a:txBody>
                  <a:tcPr/>
                </a:tc>
              </a:tr>
              <a:tr h="264920">
                <a:tc>
                  <a:txBody>
                    <a:bodyPr/>
                    <a:lstStyle/>
                    <a:p>
                      <a:pPr marL="230188" indent="0"/>
                      <a:r>
                        <a:rPr lang="en-US" sz="1100" dirty="0" smtClean="0"/>
                        <a:t>Operational statements</a:t>
                      </a:r>
                      <a:endParaRPr lang="en-US" sz="1100" dirty="0"/>
                    </a:p>
                  </a:txBody>
                  <a:tcPr/>
                </a:tc>
                <a:tc>
                  <a:txBody>
                    <a:bodyPr/>
                    <a:lstStyle/>
                    <a:p>
                      <a:r>
                        <a:rPr lang="en-US" sz="1100" dirty="0" smtClean="0"/>
                        <a:t>Relate concepts to measurements</a:t>
                      </a:r>
                      <a:endParaRPr lang="en-US" sz="1100" dirty="0"/>
                    </a:p>
                  </a:txBody>
                  <a:tcPr/>
                </a:tc>
              </a:tr>
              <a:tr h="287649">
                <a:tc>
                  <a:txBody>
                    <a:bodyPr/>
                    <a:lstStyle/>
                    <a:p>
                      <a:r>
                        <a:rPr lang="en-US" sz="1400" b="1" dirty="0" smtClean="0"/>
                        <a:t>LINKAGES &amp; ORDERING</a:t>
                      </a:r>
                      <a:endParaRPr lang="en-US" sz="1400" b="1" dirty="0"/>
                    </a:p>
                  </a:txBody>
                  <a:tcPr/>
                </a:tc>
                <a:tc>
                  <a:txBody>
                    <a:bodyPr/>
                    <a:lstStyle/>
                    <a:p>
                      <a:endParaRPr lang="en-US" sz="1200" dirty="0"/>
                    </a:p>
                  </a:txBody>
                  <a:tcPr/>
                </a:tc>
              </a:tr>
              <a:tr h="402709">
                <a:tc>
                  <a:txBody>
                    <a:bodyPr/>
                    <a:lstStyle/>
                    <a:p>
                      <a:pPr marL="230188" indent="0"/>
                      <a:r>
                        <a:rPr lang="en-US" sz="1100" dirty="0" smtClean="0"/>
                        <a:t>Linkages of theoretical statements</a:t>
                      </a:r>
                      <a:endParaRPr lang="en-US" sz="1100" dirty="0"/>
                    </a:p>
                  </a:txBody>
                  <a:tcPr/>
                </a:tc>
                <a:tc>
                  <a:txBody>
                    <a:bodyPr/>
                    <a:lstStyle/>
                    <a:p>
                      <a:r>
                        <a:rPr lang="en-US" sz="1100" dirty="0" smtClean="0"/>
                        <a:t>Provide rationale of why theoretical statements are linked; add plausibility</a:t>
                      </a:r>
                      <a:endParaRPr lang="en-US" sz="1100" dirty="0"/>
                    </a:p>
                  </a:txBody>
                  <a:tcPr/>
                </a:tc>
              </a:tr>
              <a:tr h="402709">
                <a:tc>
                  <a:txBody>
                    <a:bodyPr/>
                    <a:lstStyle/>
                    <a:p>
                      <a:pPr marL="230188" indent="0"/>
                      <a:r>
                        <a:rPr lang="en-US" sz="1100" dirty="0" smtClean="0"/>
                        <a:t>Linkages of operational statements</a:t>
                      </a:r>
                      <a:endParaRPr lang="en-US" sz="1100" dirty="0"/>
                    </a:p>
                  </a:txBody>
                  <a:tcPr/>
                </a:tc>
                <a:tc>
                  <a:txBody>
                    <a:bodyPr/>
                    <a:lstStyle/>
                    <a:p>
                      <a:r>
                        <a:rPr lang="en-US" sz="1100" dirty="0" smtClean="0"/>
                        <a:t>Provide rationale for how measurement variables are linked; permit testability</a:t>
                      </a:r>
                      <a:endParaRPr lang="en-US" sz="1100" dirty="0"/>
                    </a:p>
                  </a:txBody>
                  <a:tcPr/>
                </a:tc>
              </a:tr>
              <a:tr h="402709">
                <a:tc>
                  <a:txBody>
                    <a:bodyPr/>
                    <a:lstStyle/>
                    <a:p>
                      <a:pPr marL="230188" indent="0"/>
                      <a:r>
                        <a:rPr lang="en-US" sz="1100" dirty="0" smtClean="0"/>
                        <a:t>Organization of concepts and definitions into primitive and derived terms</a:t>
                      </a:r>
                      <a:endParaRPr lang="en-US" sz="1100" dirty="0"/>
                    </a:p>
                  </a:txBody>
                  <a:tcPr/>
                </a:tc>
                <a:tc>
                  <a:txBody>
                    <a:bodyPr/>
                    <a:lstStyle/>
                    <a:p>
                      <a:r>
                        <a:rPr lang="en-US" sz="1100" dirty="0" smtClean="0"/>
                        <a:t>Eliminates overlap</a:t>
                      </a:r>
                      <a:endParaRPr lang="en-US" sz="1100" dirty="0"/>
                    </a:p>
                  </a:txBody>
                  <a:tcPr/>
                </a:tc>
              </a:tr>
              <a:tr h="402709">
                <a:tc>
                  <a:txBody>
                    <a:bodyPr/>
                    <a:lstStyle/>
                    <a:p>
                      <a:pPr marL="230188" indent="0"/>
                      <a:r>
                        <a:rPr lang="en-US" sz="1100" dirty="0" smtClean="0"/>
                        <a:t>Organization of statements and linkages into premises and derived hypotheses and equations</a:t>
                      </a:r>
                      <a:endParaRPr lang="en-US" sz="1100" dirty="0"/>
                    </a:p>
                  </a:txBody>
                  <a:tcPr/>
                </a:tc>
                <a:tc>
                  <a:txBody>
                    <a:bodyPr/>
                    <a:lstStyle/>
                    <a:p>
                      <a:r>
                        <a:rPr lang="en-US" sz="1100" dirty="0" smtClean="0"/>
                        <a:t>Eliminates inconsistency</a:t>
                      </a:r>
                      <a:endParaRPr lang="en-US" sz="1100" dirty="0"/>
                    </a:p>
                  </a:txBody>
                  <a:tcPr/>
                </a:tc>
              </a:tr>
            </a:tbl>
          </a:graphicData>
        </a:graphic>
      </p:graphicFrame>
      <p:sp>
        <p:nvSpPr>
          <p:cNvPr id="4" name="Content Placeholder 9"/>
          <p:cNvSpPr txBox="1">
            <a:spLocks/>
          </p:cNvSpPr>
          <p:nvPr/>
        </p:nvSpPr>
        <p:spPr>
          <a:xfrm>
            <a:off x="381000" y="6096000"/>
            <a:ext cx="2365899" cy="457200"/>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buNone/>
            </a:pPr>
            <a:r>
              <a:rPr lang="en-US" sz="1400" dirty="0" smtClean="0">
                <a:solidFill>
                  <a:schemeClr val="bg2"/>
                </a:solidFill>
              </a:rPr>
              <a:t>(</a:t>
            </a:r>
            <a:r>
              <a:rPr lang="en-US" sz="1400" dirty="0" err="1" smtClean="0">
                <a:solidFill>
                  <a:schemeClr val="bg2"/>
                </a:solidFill>
              </a:rPr>
              <a:t>Tomey</a:t>
            </a:r>
            <a:r>
              <a:rPr lang="en-US" sz="1400" dirty="0" smtClean="0">
                <a:solidFill>
                  <a:schemeClr val="bg2"/>
                </a:solidFill>
              </a:rPr>
              <a:t> &amp; </a:t>
            </a:r>
            <a:r>
              <a:rPr lang="en-US" sz="1400" dirty="0" err="1" smtClean="0">
                <a:solidFill>
                  <a:schemeClr val="bg2"/>
                </a:solidFill>
              </a:rPr>
              <a:t>Alligood</a:t>
            </a:r>
            <a:r>
              <a:rPr lang="en-US" sz="1400" dirty="0" smtClean="0">
                <a:solidFill>
                  <a:schemeClr val="bg2"/>
                </a:solidFill>
              </a:rPr>
              <a:t>, 2006, p. 36)</a:t>
            </a:r>
            <a:endParaRPr lang="en-US" sz="1400" dirty="0">
              <a:solidFill>
                <a:schemeClr val="bg2"/>
              </a:solidFill>
            </a:endParaRPr>
          </a:p>
        </p:txBody>
      </p:sp>
    </p:spTree>
    <p:extLst>
      <p:ext uri="{BB962C8B-B14F-4D97-AF65-F5344CB8AC3E}">
        <p14:creationId xmlns:p14="http://schemas.microsoft.com/office/powerpoint/2010/main" val="25893696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Photo References</a:t>
            </a:r>
            <a:endParaRPr lang="en-US" dirty="0"/>
          </a:p>
        </p:txBody>
      </p:sp>
      <p:sp>
        <p:nvSpPr>
          <p:cNvPr id="3" name="Content Placeholder 2"/>
          <p:cNvSpPr>
            <a:spLocks noGrp="1"/>
          </p:cNvSpPr>
          <p:nvPr>
            <p:ph idx="1"/>
          </p:nvPr>
        </p:nvSpPr>
        <p:spPr>
          <a:xfrm>
            <a:off x="685800" y="1219200"/>
            <a:ext cx="7772400" cy="4495800"/>
          </a:xfrm>
        </p:spPr>
        <p:txBody>
          <a:bodyPr>
            <a:normAutofit fontScale="62500" lnSpcReduction="20000"/>
          </a:bodyPr>
          <a:lstStyle/>
          <a:p>
            <a:pPr marL="346075" indent="-277813">
              <a:buNone/>
            </a:pPr>
            <a:r>
              <a:rPr lang="en-US" dirty="0"/>
              <a:t>Bailey, K. (2010). </a:t>
            </a:r>
            <a:r>
              <a:rPr lang="en-US" i="1" dirty="0"/>
              <a:t>Field of hope. </a:t>
            </a:r>
            <a:r>
              <a:rPr lang="en-US" dirty="0"/>
              <a:t>Retrieved from http://www.klbaileyart.com/2010/06/30/field-of-hope/</a:t>
            </a:r>
          </a:p>
          <a:p>
            <a:pPr marL="346075" indent="-277813">
              <a:buNone/>
            </a:pPr>
            <a:r>
              <a:rPr lang="en-US" dirty="0" err="1"/>
              <a:t>Cabanes</a:t>
            </a:r>
            <a:r>
              <a:rPr lang="en-US" dirty="0"/>
              <a:t>, R. V. (2011). [Photo of helping hands]. Retrieved from http://upoun207grouph.blogspot.com/2011/07/daily-diary-of-carative-factors.html</a:t>
            </a:r>
          </a:p>
          <a:p>
            <a:pPr marL="346075" indent="-277813">
              <a:buNone/>
            </a:pPr>
            <a:r>
              <a:rPr lang="en-US" dirty="0"/>
              <a:t>Fellowship of the Minds. (</a:t>
            </a:r>
            <a:r>
              <a:rPr lang="en-US" dirty="0" err="1"/>
              <a:t>n.d.</a:t>
            </a:r>
            <a:r>
              <a:rPr lang="en-US" dirty="0"/>
              <a:t>). [Photo of The Thinker]. Retrieved from http://fellowshipofminds.wordpress.com/2010/05/31/obama-the-thinker/</a:t>
            </a:r>
          </a:p>
          <a:p>
            <a:pPr marL="346075" indent="-277813">
              <a:buNone/>
            </a:pPr>
            <a:r>
              <a:rPr lang="en-US" dirty="0" err="1"/>
              <a:t>Healio</a:t>
            </a:r>
            <a:r>
              <a:rPr lang="en-US" dirty="0"/>
              <a:t>. (2013). [Photo of Madeleine </a:t>
            </a:r>
            <a:r>
              <a:rPr lang="en-US" dirty="0" err="1"/>
              <a:t>Leininger</a:t>
            </a:r>
            <a:r>
              <a:rPr lang="en-US" dirty="0"/>
              <a:t>]. Retrieved from http://www.healio.com/psychiatry/journals/jpn/%7Be5037841-a93a-4616-9b2a-7b7d323ecd5a%7D/news</a:t>
            </a:r>
          </a:p>
          <a:p>
            <a:pPr marL="346075" indent="-277813">
              <a:buNone/>
            </a:pPr>
            <a:r>
              <a:rPr lang="en-US" dirty="0"/>
              <a:t>Institute of Noetic Sciences. (2013). [Photo of Jean Watson]. Retrieved from http://noetic.org/conference/presenters/jean-watson/</a:t>
            </a:r>
          </a:p>
          <a:p>
            <a:pPr marL="346075" indent="-277813">
              <a:buNone/>
            </a:pPr>
            <a:r>
              <a:rPr lang="en-US" dirty="0"/>
              <a:t>Nursing Times.net. (2013). [Photo of Phil Barker]. Retrieved from http://www.nursingtimes.net/whats-new-in-nursing/hall-of-fame/</a:t>
            </a:r>
          </a:p>
          <a:p>
            <a:pPr marL="346075" indent="-277813">
              <a:buNone/>
            </a:pPr>
            <a:r>
              <a:rPr lang="en-US" dirty="0"/>
              <a:t>[Photo of Florence </a:t>
            </a:r>
            <a:r>
              <a:rPr lang="en-US" dirty="0" err="1"/>
              <a:t>Nightengale</a:t>
            </a:r>
            <a:r>
              <a:rPr lang="en-US" dirty="0"/>
              <a:t>]. (</a:t>
            </a:r>
            <a:r>
              <a:rPr lang="en-US" dirty="0" err="1"/>
              <a:t>n.d.</a:t>
            </a:r>
            <a:r>
              <a:rPr lang="en-US" dirty="0"/>
              <a:t>). In </a:t>
            </a:r>
            <a:r>
              <a:rPr lang="en-US" i="1" dirty="0"/>
              <a:t>Wikipedia. </a:t>
            </a:r>
            <a:r>
              <a:rPr lang="en-US" dirty="0"/>
              <a:t>Retrieved from http://en.wikipedia.org/wiki/Florence_Nightingale</a:t>
            </a:r>
          </a:p>
          <a:p>
            <a:pPr marL="346075" indent="-277813">
              <a:buNone/>
            </a:pPr>
            <a:r>
              <a:rPr lang="en-US" dirty="0" err="1"/>
              <a:t>Picaso</a:t>
            </a:r>
            <a:r>
              <a:rPr lang="en-US" dirty="0"/>
              <a:t>, P. (1902). </a:t>
            </a:r>
            <a:r>
              <a:rPr lang="en-US" i="1" dirty="0"/>
              <a:t>Two </a:t>
            </a:r>
            <a:r>
              <a:rPr lang="en-US" i="1" dirty="0" smtClean="0"/>
              <a:t>sisters (The meeting). </a:t>
            </a:r>
            <a:r>
              <a:rPr lang="en-US" dirty="0"/>
              <a:t>Retrieved from http://www.arthermitage.org/Pablo-Picasso/Two-Sisters.html</a:t>
            </a:r>
          </a:p>
          <a:p>
            <a:pPr marL="346075" indent="-277813">
              <a:buNone/>
            </a:pPr>
            <a:r>
              <a:rPr lang="en-US" dirty="0"/>
              <a:t>Rockwell, N. (1954). </a:t>
            </a:r>
            <a:r>
              <a:rPr lang="en-US" i="1" dirty="0"/>
              <a:t>Girl at mirror. </a:t>
            </a:r>
            <a:r>
              <a:rPr lang="en-US" dirty="0"/>
              <a:t>Retrieved from http://3.bp.blogspot.com/_yuvL3WThaI0/TFi915Kl9VI/AAAAAAAADss/T9hAveiGyoE/s640/rockwell_girlatmirror_640.jpg</a:t>
            </a:r>
          </a:p>
          <a:p>
            <a:pPr marL="346075" indent="-277813">
              <a:buNone/>
            </a:pPr>
            <a:r>
              <a:rPr lang="en-US" dirty="0"/>
              <a:t>Watson Caring Science Institute. (</a:t>
            </a:r>
            <a:r>
              <a:rPr lang="en-US" dirty="0" err="1"/>
              <a:t>n.d.</a:t>
            </a:r>
            <a:r>
              <a:rPr lang="en-US" dirty="0"/>
              <a:t>). [Seal of the lotus flower: compassion wisdom love caring]. Retrieved from http://watsoncaringscience.org/jean-live/publications/</a:t>
            </a:r>
          </a:p>
          <a:p>
            <a:pPr marL="346075" indent="-277813">
              <a:buNone/>
            </a:pPr>
            <a:r>
              <a:rPr lang="en-US" dirty="0"/>
              <a:t>Watson Caring Science Institute (</a:t>
            </a:r>
            <a:r>
              <a:rPr lang="en-US" dirty="0" err="1"/>
              <a:t>n.d.</a:t>
            </a:r>
            <a:r>
              <a:rPr lang="en-US" dirty="0"/>
              <a:t>). [Photo of pink lotus flower]. Retrieved from http://watsoncaringscience.org/</a:t>
            </a:r>
          </a:p>
          <a:p>
            <a:pPr marL="68580" indent="0">
              <a:buNone/>
            </a:pPr>
            <a:endParaRPr lang="en-US" dirty="0"/>
          </a:p>
        </p:txBody>
      </p:sp>
    </p:spTree>
    <p:extLst>
      <p:ext uri="{BB962C8B-B14F-4D97-AF65-F5344CB8AC3E}">
        <p14:creationId xmlns:p14="http://schemas.microsoft.com/office/powerpoint/2010/main" val="2310818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Nursing Theoretical Works</a:t>
            </a:r>
            <a:endParaRPr lang="en-US" dirty="0"/>
          </a:p>
        </p:txBody>
      </p:sp>
      <p:sp>
        <p:nvSpPr>
          <p:cNvPr id="3" name="Content Placeholder 2"/>
          <p:cNvSpPr>
            <a:spLocks noGrp="1"/>
          </p:cNvSpPr>
          <p:nvPr>
            <p:ph type="body" idx="1"/>
          </p:nvPr>
        </p:nvSpPr>
        <p:spPr/>
        <p:txBody>
          <a:bodyPr>
            <a:normAutofit lnSpcReduction="10000"/>
          </a:bodyPr>
          <a:lstStyle/>
          <a:p>
            <a:r>
              <a:rPr lang="en-US" dirty="0" smtClean="0"/>
              <a:t>Philosophies</a:t>
            </a:r>
          </a:p>
          <a:p>
            <a:r>
              <a:rPr lang="en-US" dirty="0" smtClean="0"/>
              <a:t>Conceptual Models</a:t>
            </a:r>
          </a:p>
          <a:p>
            <a:r>
              <a:rPr lang="en-US" dirty="0" smtClean="0"/>
              <a:t>Theories</a:t>
            </a:r>
          </a:p>
          <a:p>
            <a:r>
              <a:rPr lang="en-US" dirty="0" smtClean="0"/>
              <a:t>Middle Range Nursing Theories</a:t>
            </a:r>
          </a:p>
        </p:txBody>
      </p:sp>
      <p:pic>
        <p:nvPicPr>
          <p:cNvPr id="3074" name="Picture 2" descr="C:\Users\Brad\AppData\Local\Microsoft\Windows\Temporary Internet Files\Content.IE5\CWU7F32Y\MP90040927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636973"/>
            <a:ext cx="2179067"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750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Philosophies</a:t>
            </a:r>
            <a:endParaRPr lang="en-US" dirty="0"/>
          </a:p>
        </p:txBody>
      </p:sp>
      <p:sp>
        <p:nvSpPr>
          <p:cNvPr id="3" name="Content Placeholder 2"/>
          <p:cNvSpPr>
            <a:spLocks noGrp="1"/>
          </p:cNvSpPr>
          <p:nvPr>
            <p:ph idx="1"/>
          </p:nvPr>
        </p:nvSpPr>
        <p:spPr/>
        <p:txBody>
          <a:bodyPr/>
          <a:lstStyle/>
          <a:p>
            <a:r>
              <a:rPr lang="en-US" dirty="0" smtClean="0"/>
              <a:t>Clarify values and provide a broad understanding and general view of nursing</a:t>
            </a:r>
          </a:p>
          <a:p>
            <a:r>
              <a:rPr lang="en-US" dirty="0" smtClean="0"/>
              <a:t>Represent early works that predate the theory era and later works of a philosophical nature</a:t>
            </a:r>
          </a:p>
          <a:p>
            <a:r>
              <a:rPr lang="en-US" dirty="0" smtClean="0"/>
              <a:t>Contribute to nursing knowledge as a basis for professional scholarship leading to theory development</a:t>
            </a:r>
          </a:p>
          <a:p>
            <a:r>
              <a:rPr lang="en-US" dirty="0" smtClean="0"/>
              <a:t>Examples:</a:t>
            </a:r>
          </a:p>
          <a:p>
            <a:pPr lvl="1"/>
            <a:r>
              <a:rPr lang="en-US" dirty="0" smtClean="0"/>
              <a:t>Florence Nightingale:  Modern Nursing</a:t>
            </a:r>
          </a:p>
          <a:p>
            <a:pPr lvl="1"/>
            <a:r>
              <a:rPr lang="en-US" dirty="0" smtClean="0"/>
              <a:t>Jean Watson:  Philosophy and Science of Caring</a:t>
            </a:r>
          </a:p>
          <a:p>
            <a:pPr lvl="1"/>
            <a:r>
              <a:rPr lang="en-US" dirty="0" smtClean="0"/>
              <a:t>Patricia Benner:  From Novice to Expert</a:t>
            </a:r>
            <a:endParaRPr lang="en-US" dirty="0"/>
          </a:p>
        </p:txBody>
      </p:sp>
      <p:sp>
        <p:nvSpPr>
          <p:cNvPr id="4" name="Content Placeholder 9"/>
          <p:cNvSpPr txBox="1">
            <a:spLocks/>
          </p:cNvSpPr>
          <p:nvPr/>
        </p:nvSpPr>
        <p:spPr>
          <a:xfrm>
            <a:off x="605901" y="5943600"/>
            <a:ext cx="2133600" cy="609600"/>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buNone/>
            </a:pPr>
            <a:r>
              <a:rPr lang="en-US" sz="1400" dirty="0" smtClean="0">
                <a:solidFill>
                  <a:schemeClr val="bg2"/>
                </a:solidFill>
              </a:rPr>
              <a:t>(Black, 2011)</a:t>
            </a:r>
          </a:p>
          <a:p>
            <a:pPr marL="68580" indent="0">
              <a:buNone/>
            </a:pPr>
            <a:r>
              <a:rPr lang="en-US" sz="1400" dirty="0" smtClean="0">
                <a:solidFill>
                  <a:schemeClr val="bg2"/>
                </a:solidFill>
              </a:rPr>
              <a:t>(</a:t>
            </a:r>
            <a:r>
              <a:rPr lang="en-US" sz="1400" dirty="0" err="1" smtClean="0">
                <a:solidFill>
                  <a:schemeClr val="bg2"/>
                </a:solidFill>
              </a:rPr>
              <a:t>Tomey</a:t>
            </a:r>
            <a:r>
              <a:rPr lang="en-US" sz="1400" dirty="0" smtClean="0">
                <a:solidFill>
                  <a:schemeClr val="bg2"/>
                </a:solidFill>
              </a:rPr>
              <a:t> &amp; </a:t>
            </a:r>
            <a:r>
              <a:rPr lang="en-US" sz="1400" dirty="0" err="1" smtClean="0">
                <a:solidFill>
                  <a:schemeClr val="bg2"/>
                </a:solidFill>
              </a:rPr>
              <a:t>Alligood</a:t>
            </a:r>
            <a:r>
              <a:rPr lang="en-US" sz="1400" dirty="0" smtClean="0">
                <a:solidFill>
                  <a:schemeClr val="bg2"/>
                </a:solidFill>
              </a:rPr>
              <a:t>, 2006)</a:t>
            </a:r>
          </a:p>
        </p:txBody>
      </p:sp>
      <p:pic>
        <p:nvPicPr>
          <p:cNvPr id="4098" name="Picture 2" descr="http://upload.wikimedia.org/wikipedia/commons/thumb/8/8a/Florence_Nightingale_CDV_by_H_Lenthall.jpg/220px-Florence_Nightingale_CDV_by_H_Lenth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429000"/>
            <a:ext cx="1740208" cy="2286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24600" y="5712767"/>
            <a:ext cx="1740208" cy="415498"/>
          </a:xfrm>
          <a:prstGeom prst="rect">
            <a:avLst/>
          </a:prstGeom>
          <a:noFill/>
        </p:spPr>
        <p:txBody>
          <a:bodyPr wrap="square" rtlCol="0">
            <a:spAutoFit/>
          </a:bodyPr>
          <a:lstStyle/>
          <a:p>
            <a:pPr algn="ctr"/>
            <a:r>
              <a:rPr lang="en-US" sz="1200" dirty="0" smtClean="0"/>
              <a:t>Florence Nightingale </a:t>
            </a:r>
            <a:r>
              <a:rPr lang="en-US" sz="800" dirty="0" smtClean="0"/>
              <a:t>Photo: (Wikipedia, </a:t>
            </a:r>
            <a:r>
              <a:rPr lang="en-US" sz="800" dirty="0" err="1" smtClean="0"/>
              <a:t>n.d.</a:t>
            </a:r>
            <a:r>
              <a:rPr lang="en-US" sz="800" dirty="0" smtClean="0"/>
              <a:t>)</a:t>
            </a:r>
            <a:endParaRPr lang="en-US" sz="800" dirty="0"/>
          </a:p>
        </p:txBody>
      </p:sp>
    </p:spTree>
    <p:extLst>
      <p:ext uri="{BB962C8B-B14F-4D97-AF65-F5344CB8AC3E}">
        <p14:creationId xmlns:p14="http://schemas.microsoft.com/office/powerpoint/2010/main" val="1780487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Conceptual Models</a:t>
            </a:r>
            <a:endParaRPr lang="en-US" dirty="0"/>
          </a:p>
        </p:txBody>
      </p:sp>
      <p:sp>
        <p:nvSpPr>
          <p:cNvPr id="3" name="Content Placeholder 2"/>
          <p:cNvSpPr>
            <a:spLocks noGrp="1"/>
          </p:cNvSpPr>
          <p:nvPr>
            <p:ph idx="1"/>
          </p:nvPr>
        </p:nvSpPr>
        <p:spPr/>
        <p:txBody>
          <a:bodyPr>
            <a:normAutofit lnSpcReduction="10000"/>
          </a:bodyPr>
          <a:lstStyle/>
          <a:p>
            <a:r>
              <a:rPr lang="en-US" dirty="0" smtClean="0"/>
              <a:t>Broad, conceptual structures that describe the nature of nursing concepts and address the broad </a:t>
            </a:r>
            <a:r>
              <a:rPr lang="en-US" dirty="0" err="1" smtClean="0"/>
              <a:t>metaparadigm</a:t>
            </a:r>
            <a:endParaRPr lang="en-US" dirty="0"/>
          </a:p>
          <a:p>
            <a:r>
              <a:rPr lang="en-US" dirty="0" smtClean="0"/>
              <a:t>Include concepts, definitions, and propositions, and their interrelationships to form an organized perspective for viewing nursing phenomena</a:t>
            </a:r>
          </a:p>
          <a:p>
            <a:r>
              <a:rPr lang="en-US" dirty="0" smtClean="0"/>
              <a:t>Less </a:t>
            </a:r>
            <a:r>
              <a:rPr lang="en-US" dirty="0"/>
              <a:t>abstract and more formalized than philosophies</a:t>
            </a:r>
          </a:p>
          <a:p>
            <a:r>
              <a:rPr lang="en-US" dirty="0"/>
              <a:t>More abstract than </a:t>
            </a:r>
            <a:r>
              <a:rPr lang="en-US" dirty="0" smtClean="0"/>
              <a:t>theories; used to build theories</a:t>
            </a:r>
          </a:p>
          <a:p>
            <a:r>
              <a:rPr lang="en-US" dirty="0" smtClean="0"/>
              <a:t>Examples:</a:t>
            </a:r>
          </a:p>
          <a:p>
            <a:pPr lvl="1"/>
            <a:r>
              <a:rPr lang="en-US" dirty="0" smtClean="0"/>
              <a:t>Martha E. Rogers:  Unitary Human Beings</a:t>
            </a:r>
          </a:p>
          <a:p>
            <a:pPr lvl="1"/>
            <a:r>
              <a:rPr lang="en-US" dirty="0" smtClean="0"/>
              <a:t>Dorothea E. Orem:  Self-Care Deficit Theory of Nursing</a:t>
            </a:r>
          </a:p>
          <a:p>
            <a:pPr lvl="1"/>
            <a:r>
              <a:rPr lang="en-US" dirty="0" smtClean="0"/>
              <a:t>Imogene King:  Interacting Systems Framework and Theory of Goal Attainment</a:t>
            </a:r>
            <a:endParaRPr lang="en-US" dirty="0"/>
          </a:p>
        </p:txBody>
      </p:sp>
      <p:sp>
        <p:nvSpPr>
          <p:cNvPr id="6" name="Content Placeholder 9"/>
          <p:cNvSpPr txBox="1">
            <a:spLocks/>
          </p:cNvSpPr>
          <p:nvPr/>
        </p:nvSpPr>
        <p:spPr>
          <a:xfrm>
            <a:off x="605901" y="5943600"/>
            <a:ext cx="2133600" cy="609600"/>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buNone/>
            </a:pPr>
            <a:r>
              <a:rPr lang="en-US" sz="1400" dirty="0" smtClean="0">
                <a:solidFill>
                  <a:schemeClr val="bg2"/>
                </a:solidFill>
              </a:rPr>
              <a:t>(Black, 2011)</a:t>
            </a:r>
          </a:p>
          <a:p>
            <a:pPr marL="68580" indent="0">
              <a:buNone/>
            </a:pPr>
            <a:r>
              <a:rPr lang="en-US" sz="1400" dirty="0" smtClean="0">
                <a:solidFill>
                  <a:schemeClr val="bg2"/>
                </a:solidFill>
              </a:rPr>
              <a:t>(</a:t>
            </a:r>
            <a:r>
              <a:rPr lang="en-US" sz="1400" dirty="0" err="1" smtClean="0">
                <a:solidFill>
                  <a:schemeClr val="bg2"/>
                </a:solidFill>
              </a:rPr>
              <a:t>Tomey</a:t>
            </a:r>
            <a:r>
              <a:rPr lang="en-US" sz="1400" dirty="0" smtClean="0">
                <a:solidFill>
                  <a:schemeClr val="bg2"/>
                </a:solidFill>
              </a:rPr>
              <a:t> &amp; </a:t>
            </a:r>
            <a:r>
              <a:rPr lang="en-US" sz="1400" dirty="0" err="1" smtClean="0">
                <a:solidFill>
                  <a:schemeClr val="bg2"/>
                </a:solidFill>
              </a:rPr>
              <a:t>Alligood</a:t>
            </a:r>
            <a:r>
              <a:rPr lang="en-US" sz="1400" dirty="0" smtClean="0">
                <a:solidFill>
                  <a:schemeClr val="bg2"/>
                </a:solidFill>
              </a:rPr>
              <a:t>, 2006)</a:t>
            </a:r>
          </a:p>
        </p:txBody>
      </p:sp>
      <p:pic>
        <p:nvPicPr>
          <p:cNvPr id="5122" name="Picture 2" descr="C:\Users\Brad\AppData\Local\Microsoft\Windows\Temporary Internet Files\Content.IE5\9GFW8SA8\MC90023794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3200400"/>
            <a:ext cx="1840397"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945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Theories</a:t>
            </a:r>
            <a:endParaRPr lang="en-US" dirty="0"/>
          </a:p>
        </p:txBody>
      </p:sp>
      <p:sp>
        <p:nvSpPr>
          <p:cNvPr id="4" name="Content Placeholder 3"/>
          <p:cNvSpPr>
            <a:spLocks noGrp="1"/>
          </p:cNvSpPr>
          <p:nvPr>
            <p:ph idx="1"/>
          </p:nvPr>
        </p:nvSpPr>
        <p:spPr/>
        <p:txBody>
          <a:bodyPr>
            <a:normAutofit/>
          </a:bodyPr>
          <a:lstStyle/>
          <a:p>
            <a:r>
              <a:rPr lang="en-US" dirty="0" smtClean="0"/>
              <a:t>Grand nursing theories are abstract conceptual structures that are derived from nursing models and propose outcomes based on use and application of the model</a:t>
            </a:r>
          </a:p>
          <a:p>
            <a:r>
              <a:rPr lang="en-US" dirty="0" smtClean="0"/>
              <a:t>Theories describe, explain, control or predict nursing phenomena</a:t>
            </a:r>
          </a:p>
          <a:p>
            <a:r>
              <a:rPr lang="en-US" dirty="0" smtClean="0"/>
              <a:t>Both grand nursing theories and theories provide focus for development of middle range theories</a:t>
            </a:r>
          </a:p>
          <a:p>
            <a:r>
              <a:rPr lang="en-US" dirty="0" smtClean="0"/>
              <a:t>Examples:</a:t>
            </a:r>
          </a:p>
          <a:p>
            <a:pPr lvl="1"/>
            <a:r>
              <a:rPr lang="en-US" dirty="0"/>
              <a:t>Madeleine </a:t>
            </a:r>
            <a:r>
              <a:rPr lang="en-US" dirty="0" err="1"/>
              <a:t>Leininger</a:t>
            </a:r>
            <a:r>
              <a:rPr lang="en-US" dirty="0"/>
              <a:t>:   Culture Care Theory of Diversity and </a:t>
            </a:r>
            <a:r>
              <a:rPr lang="en-US" dirty="0" smtClean="0"/>
              <a:t>Universality</a:t>
            </a:r>
          </a:p>
          <a:p>
            <a:pPr lvl="1"/>
            <a:r>
              <a:rPr lang="en-US" dirty="0" smtClean="0"/>
              <a:t>Ida Jean Orlando (Pelletier):  Nursing Process Theory</a:t>
            </a:r>
          </a:p>
          <a:p>
            <a:pPr lvl="1"/>
            <a:r>
              <a:rPr lang="en-US" dirty="0" smtClean="0"/>
              <a:t>Nola J. Pender:  Health Promotion Model</a:t>
            </a:r>
          </a:p>
        </p:txBody>
      </p:sp>
      <p:sp>
        <p:nvSpPr>
          <p:cNvPr id="7" name="Content Placeholder 9"/>
          <p:cNvSpPr txBox="1">
            <a:spLocks/>
          </p:cNvSpPr>
          <p:nvPr/>
        </p:nvSpPr>
        <p:spPr>
          <a:xfrm>
            <a:off x="605901" y="5943600"/>
            <a:ext cx="2133600" cy="609600"/>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buNone/>
            </a:pPr>
            <a:r>
              <a:rPr lang="en-US" sz="1400" dirty="0" smtClean="0">
                <a:solidFill>
                  <a:schemeClr val="bg2"/>
                </a:solidFill>
              </a:rPr>
              <a:t>(Black, 2011)</a:t>
            </a:r>
          </a:p>
          <a:p>
            <a:pPr marL="68580" indent="0">
              <a:buNone/>
            </a:pPr>
            <a:r>
              <a:rPr lang="en-US" sz="1400" dirty="0" smtClean="0">
                <a:solidFill>
                  <a:schemeClr val="bg2"/>
                </a:solidFill>
              </a:rPr>
              <a:t>(</a:t>
            </a:r>
            <a:r>
              <a:rPr lang="en-US" sz="1400" dirty="0" err="1" smtClean="0">
                <a:solidFill>
                  <a:schemeClr val="bg2"/>
                </a:solidFill>
              </a:rPr>
              <a:t>Tomey</a:t>
            </a:r>
            <a:r>
              <a:rPr lang="en-US" sz="1400" dirty="0" smtClean="0">
                <a:solidFill>
                  <a:schemeClr val="bg2"/>
                </a:solidFill>
              </a:rPr>
              <a:t> &amp; </a:t>
            </a:r>
            <a:r>
              <a:rPr lang="en-US" sz="1400" dirty="0" err="1" smtClean="0">
                <a:solidFill>
                  <a:schemeClr val="bg2"/>
                </a:solidFill>
              </a:rPr>
              <a:t>Alligood</a:t>
            </a:r>
            <a:r>
              <a:rPr lang="en-US" sz="1400" dirty="0" smtClean="0">
                <a:solidFill>
                  <a:schemeClr val="bg2"/>
                </a:solidFill>
              </a:rPr>
              <a:t>, 2006)</a:t>
            </a:r>
          </a:p>
        </p:txBody>
      </p:sp>
      <p:pic>
        <p:nvPicPr>
          <p:cNvPr id="6146" name="Picture 2" descr="http://www.healio.com/%7E/media/Journals/JPN/2012/10_October/10_3928_02793695_20120828_88/fi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6563" y="4572000"/>
            <a:ext cx="1447800" cy="18275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84363" y="4800600"/>
            <a:ext cx="1079142" cy="584775"/>
          </a:xfrm>
          <a:prstGeom prst="rect">
            <a:avLst/>
          </a:prstGeom>
          <a:noFill/>
        </p:spPr>
        <p:txBody>
          <a:bodyPr wrap="none" rtlCol="0">
            <a:spAutoFit/>
          </a:bodyPr>
          <a:lstStyle/>
          <a:p>
            <a:r>
              <a:rPr lang="en-US" sz="1200" dirty="0" smtClean="0"/>
              <a:t>Madeleine</a:t>
            </a:r>
          </a:p>
          <a:p>
            <a:r>
              <a:rPr lang="en-US" sz="1200" dirty="0" err="1" smtClean="0"/>
              <a:t>Leininger</a:t>
            </a:r>
            <a:endParaRPr lang="en-US" sz="1200" dirty="0" smtClean="0"/>
          </a:p>
          <a:p>
            <a:r>
              <a:rPr lang="en-US" sz="800" dirty="0" smtClean="0"/>
              <a:t>Photo: (</a:t>
            </a:r>
            <a:r>
              <a:rPr lang="en-US" sz="800" dirty="0" err="1" smtClean="0"/>
              <a:t>Healio</a:t>
            </a:r>
            <a:r>
              <a:rPr lang="en-US" sz="800" dirty="0" smtClean="0"/>
              <a:t>, 2013)</a:t>
            </a:r>
            <a:endParaRPr lang="en-US" sz="800" dirty="0"/>
          </a:p>
        </p:txBody>
      </p:sp>
    </p:spTree>
    <p:extLst>
      <p:ext uri="{BB962C8B-B14F-4D97-AF65-F5344CB8AC3E}">
        <p14:creationId xmlns:p14="http://schemas.microsoft.com/office/powerpoint/2010/main" val="3088979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Range Nursing Theories</a:t>
            </a:r>
            <a:endParaRPr lang="en-US" dirty="0"/>
          </a:p>
        </p:txBody>
      </p:sp>
      <p:sp>
        <p:nvSpPr>
          <p:cNvPr id="3" name="Content Placeholder 2"/>
          <p:cNvSpPr>
            <a:spLocks noGrp="1"/>
          </p:cNvSpPr>
          <p:nvPr>
            <p:ph idx="1"/>
          </p:nvPr>
        </p:nvSpPr>
        <p:spPr/>
        <p:txBody>
          <a:bodyPr/>
          <a:lstStyle/>
          <a:p>
            <a:r>
              <a:rPr lang="en-US" dirty="0" smtClean="0"/>
              <a:t>Describe nursing phenomena, explain relationships between phenomena,  and predict the effects of one phenomena on another within a limited dimension of nursing practice</a:t>
            </a:r>
          </a:p>
          <a:p>
            <a:r>
              <a:rPr lang="en-US" dirty="0" smtClean="0"/>
              <a:t>Propose specific outcomes with a narrow nursing focus</a:t>
            </a:r>
          </a:p>
          <a:p>
            <a:r>
              <a:rPr lang="en-US" dirty="0" smtClean="0"/>
              <a:t>Make connections between grand theories and nursing practice</a:t>
            </a:r>
          </a:p>
          <a:p>
            <a:r>
              <a:rPr lang="en-US" dirty="0" smtClean="0"/>
              <a:t>Examples:</a:t>
            </a:r>
          </a:p>
          <a:p>
            <a:pPr lvl="1"/>
            <a:r>
              <a:rPr lang="en-US" dirty="0" smtClean="0"/>
              <a:t>Ramona T. Mercer:  Maternal Role Attainment – Becoming a Mother</a:t>
            </a:r>
          </a:p>
          <a:p>
            <a:pPr lvl="1"/>
            <a:r>
              <a:rPr lang="en-US" dirty="0" smtClean="0"/>
              <a:t>Carolyn L. Wiener and </a:t>
            </a:r>
            <a:r>
              <a:rPr lang="en-US" dirty="0" err="1" smtClean="0"/>
              <a:t>Marylin</a:t>
            </a:r>
            <a:r>
              <a:rPr lang="en-US" dirty="0" smtClean="0"/>
              <a:t> J. Dodd:  Theory of Illness Trajectory</a:t>
            </a:r>
          </a:p>
          <a:p>
            <a:pPr lvl="1"/>
            <a:r>
              <a:rPr lang="en-US" dirty="0" smtClean="0"/>
              <a:t>Phil Barker:  Tidal Model of Mental Health Recovery</a:t>
            </a:r>
            <a:endParaRPr lang="en-US" dirty="0"/>
          </a:p>
        </p:txBody>
      </p:sp>
      <p:sp>
        <p:nvSpPr>
          <p:cNvPr id="6" name="Content Placeholder 9"/>
          <p:cNvSpPr txBox="1">
            <a:spLocks/>
          </p:cNvSpPr>
          <p:nvPr/>
        </p:nvSpPr>
        <p:spPr>
          <a:xfrm>
            <a:off x="605901" y="5943600"/>
            <a:ext cx="2133600" cy="609600"/>
          </a:xfrm>
          <a:prstGeom prst="rect">
            <a:avLst/>
          </a:prstGeom>
        </p:spPr>
        <p:txBody>
          <a:bodyPr vert="horz" lIns="0" tIns="45720" rIns="0" bIns="45720" rtlCol="0">
            <a:norm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buNone/>
            </a:pPr>
            <a:r>
              <a:rPr lang="en-US" sz="1400" dirty="0" smtClean="0">
                <a:solidFill>
                  <a:schemeClr val="bg2"/>
                </a:solidFill>
              </a:rPr>
              <a:t>(Black, 2011)</a:t>
            </a:r>
          </a:p>
          <a:p>
            <a:pPr marL="68580" indent="0">
              <a:buNone/>
            </a:pPr>
            <a:r>
              <a:rPr lang="en-US" sz="1400" dirty="0" smtClean="0">
                <a:solidFill>
                  <a:schemeClr val="bg2"/>
                </a:solidFill>
              </a:rPr>
              <a:t>(</a:t>
            </a:r>
            <a:r>
              <a:rPr lang="en-US" sz="1400" dirty="0" err="1" smtClean="0">
                <a:solidFill>
                  <a:schemeClr val="bg2"/>
                </a:solidFill>
              </a:rPr>
              <a:t>Tomey</a:t>
            </a:r>
            <a:r>
              <a:rPr lang="en-US" sz="1400" dirty="0" smtClean="0">
                <a:solidFill>
                  <a:schemeClr val="bg2"/>
                </a:solidFill>
              </a:rPr>
              <a:t> &amp; </a:t>
            </a:r>
            <a:r>
              <a:rPr lang="en-US" sz="1400" dirty="0" err="1" smtClean="0">
                <a:solidFill>
                  <a:schemeClr val="bg2"/>
                </a:solidFill>
              </a:rPr>
              <a:t>Alligood</a:t>
            </a:r>
            <a:r>
              <a:rPr lang="en-US" sz="1400" dirty="0" smtClean="0">
                <a:solidFill>
                  <a:schemeClr val="bg2"/>
                </a:solidFill>
              </a:rPr>
              <a:t>, 2006)</a:t>
            </a:r>
          </a:p>
        </p:txBody>
      </p:sp>
      <p:pic>
        <p:nvPicPr>
          <p:cNvPr id="7172" name="Picture 4" descr="http://www.nursingtimes.net/pictures/182xAny/4/1/8/1213418_phil_barker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537877"/>
            <a:ext cx="1166986" cy="16350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29200" y="5112603"/>
            <a:ext cx="1828800" cy="600164"/>
          </a:xfrm>
          <a:prstGeom prst="rect">
            <a:avLst/>
          </a:prstGeom>
          <a:noFill/>
        </p:spPr>
        <p:txBody>
          <a:bodyPr wrap="square" rtlCol="0">
            <a:spAutoFit/>
          </a:bodyPr>
          <a:lstStyle/>
          <a:p>
            <a:pPr algn="r"/>
            <a:r>
              <a:rPr lang="en-US" sz="1200" dirty="0" smtClean="0"/>
              <a:t>Phil</a:t>
            </a:r>
          </a:p>
          <a:p>
            <a:pPr algn="r"/>
            <a:r>
              <a:rPr lang="en-US" sz="1200" dirty="0" smtClean="0"/>
              <a:t>Barker</a:t>
            </a:r>
          </a:p>
          <a:p>
            <a:pPr algn="r"/>
            <a:r>
              <a:rPr lang="en-US" sz="800" dirty="0" smtClean="0"/>
              <a:t>Photo: (Nursing Times.net, 2013)</a:t>
            </a:r>
            <a:endParaRPr lang="en-US" sz="800" dirty="0"/>
          </a:p>
        </p:txBody>
      </p:sp>
    </p:spTree>
    <p:extLst>
      <p:ext uri="{BB962C8B-B14F-4D97-AF65-F5344CB8AC3E}">
        <p14:creationId xmlns:p14="http://schemas.microsoft.com/office/powerpoint/2010/main" val="2222137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TC101859862[[fn=Urban Pop]]</Template>
  <TotalTime>552</TotalTime>
  <Words>3182</Words>
  <Application>Microsoft Office PowerPoint</Application>
  <PresentationFormat>On-screen Show (4:3)</PresentationFormat>
  <Paragraphs>383</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Urban Pop</vt:lpstr>
      <vt:lpstr>Nursing theory:  An Exploration of Jean Watson’s Philosophy &amp; Science of Caring</vt:lpstr>
      <vt:lpstr>What Is Nursing Theory?</vt:lpstr>
      <vt:lpstr>Why Is Nursing Theory Important?</vt:lpstr>
      <vt:lpstr>Theory Components</vt:lpstr>
      <vt:lpstr>Types of Nursing Theoretical Works</vt:lpstr>
      <vt:lpstr>Philosophies</vt:lpstr>
      <vt:lpstr>Conceptual Models</vt:lpstr>
      <vt:lpstr>Theories</vt:lpstr>
      <vt:lpstr>Middle Range Nursing Theories</vt:lpstr>
      <vt:lpstr>Jean Watson's Philosophy &amp; Science of Caring</vt:lpstr>
      <vt:lpstr>Credentials &amp; Background</vt:lpstr>
      <vt:lpstr>Theoretical Sources</vt:lpstr>
      <vt:lpstr>Major Concepts &amp; Definitions</vt:lpstr>
      <vt:lpstr> Formation of a humanistic-altruistic system of values  </vt:lpstr>
      <vt:lpstr> Instillation of faith-hope  </vt:lpstr>
      <vt:lpstr> Cultivation of Sensitivity to Self &amp; Others  </vt:lpstr>
      <vt:lpstr> Development of Helping-Trust Relationship  </vt:lpstr>
      <vt:lpstr> Promotion &amp; Acceptance of the Expression of Positive &amp; Negative Feelings  </vt:lpstr>
      <vt:lpstr> Systematic Use of the Scientific Problem Solving Method for Decision Making  </vt:lpstr>
      <vt:lpstr>  Promotion of Interpersonal Teaching-Learning  </vt:lpstr>
      <vt:lpstr>  Provision for Supportive, Protective &amp; Corrective Mental, Physical, Sociocultural &amp; Spiritual Environment  </vt:lpstr>
      <vt:lpstr> Assistance with Gratification of Human Needs  </vt:lpstr>
      <vt:lpstr>  Allowance for Existential Phenomenological forces  </vt:lpstr>
      <vt:lpstr>Summary of Watson’s Ten Carative Factors</vt:lpstr>
      <vt:lpstr>Use of Empirical Evidence</vt:lpstr>
      <vt:lpstr>Seven Major Assumptions</vt:lpstr>
      <vt:lpstr>Growth of Major Assumptions</vt:lpstr>
      <vt:lpstr>Theoretical Assertions</vt:lpstr>
      <vt:lpstr>Logical Form</vt:lpstr>
      <vt:lpstr>Use of Watson’s Philosophy in the Nursing Community</vt:lpstr>
      <vt:lpstr>Philosophy &amp; Science of Caring in Practice</vt:lpstr>
      <vt:lpstr>Philosophy &amp; Science of Caring in Education</vt:lpstr>
      <vt:lpstr>Philosophy &amp; Science of Caring in Research</vt:lpstr>
      <vt:lpstr>Critique of Watson’s Philosophy</vt:lpstr>
      <vt:lpstr>Putting it Together: Watson’s Philosophy &amp; Nursing’s Metaparadigm</vt:lpstr>
      <vt:lpstr>Case Study</vt:lpstr>
      <vt:lpstr>Mary’s Story</vt:lpstr>
      <vt:lpstr>Using Watson’s Philosophy of Caring</vt:lpstr>
      <vt:lpstr>References</vt:lpstr>
      <vt:lpstr>Photo 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Nursing theory:  An Exploration of Jean Watson’s Philosophy &amp; Science of Caring</dc:title>
  <dc:creator>Brad Miller</dc:creator>
  <cp:lastModifiedBy>Pati Moon</cp:lastModifiedBy>
  <cp:revision>55</cp:revision>
  <cp:lastPrinted>2013-02-24T21:00:49Z</cp:lastPrinted>
  <dcterms:created xsi:type="dcterms:W3CDTF">2013-02-05T18:57:26Z</dcterms:created>
  <dcterms:modified xsi:type="dcterms:W3CDTF">2013-02-25T17:24:13Z</dcterms:modified>
</cp:coreProperties>
</file>